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 id="2147483656" r:id="rId2"/>
  </p:sldMasterIdLst>
  <p:notesMasterIdLst>
    <p:notesMasterId r:id="rId20"/>
  </p:notesMasterIdLst>
  <p:handoutMasterIdLst>
    <p:handoutMasterId r:id="rId21"/>
  </p:handoutMasterIdLst>
  <p:sldIdLst>
    <p:sldId id="260" r:id="rId3"/>
    <p:sldId id="257" r:id="rId4"/>
    <p:sldId id="258" r:id="rId5"/>
    <p:sldId id="263" r:id="rId6"/>
    <p:sldId id="266" r:id="rId7"/>
    <p:sldId id="277" r:id="rId8"/>
    <p:sldId id="278" r:id="rId9"/>
    <p:sldId id="267" r:id="rId10"/>
    <p:sldId id="280" r:id="rId11"/>
    <p:sldId id="268" r:id="rId12"/>
    <p:sldId id="270" r:id="rId13"/>
    <p:sldId id="271" r:id="rId14"/>
    <p:sldId id="265" r:id="rId15"/>
    <p:sldId id="276" r:id="rId16"/>
    <p:sldId id="281" r:id="rId17"/>
    <p:sldId id="282" r:id="rId18"/>
    <p:sldId id="259"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rabkova Iveta" initials="VI" lastIdx="1" clrIdx="0">
    <p:extLst>
      <p:ext uri="{19B8F6BF-5375-455C-9EA6-DF929625EA0E}">
        <p15:presenceInfo xmlns:p15="http://schemas.microsoft.com/office/powerpoint/2012/main" userId="S::vra12@vsb.cz::1794df5d-a008-4015-b660-1a6172dfbe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1808" autoAdjust="0"/>
  </p:normalViewPr>
  <p:slideViewPr>
    <p:cSldViewPr snapToGrid="0" snapToObjects="1" showGuides="1">
      <p:cViewPr varScale="1">
        <p:scale>
          <a:sx n="78" d="100"/>
          <a:sy n="78" d="100"/>
        </p:scale>
        <p:origin x="1594" y="62"/>
      </p:cViewPr>
      <p:guideLst>
        <p:guide orient="horz" pos="2137"/>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A7E84B11-8086-A046-B6B7-F7A9DB5EAD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a:extLst>
              <a:ext uri="{FF2B5EF4-FFF2-40B4-BE49-F238E27FC236}">
                <a16:creationId xmlns:a16="http://schemas.microsoft.com/office/drawing/2014/main" id="{AE5F8304-EF8E-7A48-A3EC-256BB4EB24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746FA-9F78-5A43-BFD1-03D27A7F3C92}" type="datetimeFigureOut">
              <a:rPr lang="cs-CZ" smtClean="0"/>
              <a:t>24.09.2024</a:t>
            </a:fld>
            <a:endParaRPr lang="cs-CZ" dirty="0"/>
          </a:p>
        </p:txBody>
      </p:sp>
      <p:sp>
        <p:nvSpPr>
          <p:cNvPr id="4" name="Zástupný symbol pro zápatí 3">
            <a:extLst>
              <a:ext uri="{FF2B5EF4-FFF2-40B4-BE49-F238E27FC236}">
                <a16:creationId xmlns:a16="http://schemas.microsoft.com/office/drawing/2014/main" id="{FCE85A97-9D2F-A74D-874B-B462CB8C636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a:extLst>
              <a:ext uri="{FF2B5EF4-FFF2-40B4-BE49-F238E27FC236}">
                <a16:creationId xmlns:a16="http://schemas.microsoft.com/office/drawing/2014/main" id="{CB02496D-CD03-4446-AD06-43B91E1688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ECC9C5-FF55-F544-A6D3-2B14C7549CF4}" type="slidenum">
              <a:rPr lang="cs-CZ" smtClean="0"/>
              <a:t>‹#›</a:t>
            </a:fld>
            <a:endParaRPr lang="cs-CZ" dirty="0"/>
          </a:p>
        </p:txBody>
      </p:sp>
    </p:spTree>
    <p:extLst>
      <p:ext uri="{BB962C8B-B14F-4D97-AF65-F5344CB8AC3E}">
        <p14:creationId xmlns:p14="http://schemas.microsoft.com/office/powerpoint/2010/main" val="4342182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2D10F-BC7E-0545-A8D3-D708044527A6}" type="datetimeFigureOut">
              <a:rPr lang="cs-CZ" smtClean="0"/>
              <a:t>24.09.2024</a:t>
            </a:fld>
            <a:endParaRPr lang="cs-CZ" dirty="0"/>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cs-CZ"/>
              <a:t>Upravte styly předlohy textu.
Druhá úroveň
Třetí úroveň
Čtvrtá úroveň
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77E90-4C3A-1A40-BB34-28A95E688A19}" type="slidenum">
              <a:rPr lang="cs-CZ" smtClean="0"/>
              <a:t>‹#›</a:t>
            </a:fld>
            <a:endParaRPr lang="cs-CZ" dirty="0"/>
          </a:p>
        </p:txBody>
      </p:sp>
    </p:spTree>
    <p:extLst>
      <p:ext uri="{BB962C8B-B14F-4D97-AF65-F5344CB8AC3E}">
        <p14:creationId xmlns:p14="http://schemas.microsoft.com/office/powerpoint/2010/main" val="135024213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cs-CZ" dirty="0"/>
          </a:p>
        </p:txBody>
      </p:sp>
      <p:sp>
        <p:nvSpPr>
          <p:cNvPr id="4" name="Footer Placeholder 3"/>
          <p:cNvSpPr>
            <a:spLocks noGrp="1"/>
          </p:cNvSpPr>
          <p:nvPr>
            <p:ph type="ftr" sz="quarter" idx="4"/>
          </p:nvPr>
        </p:nvSpPr>
        <p:spPr/>
        <p:txBody>
          <a:bodyPr/>
          <a:lstStyle/>
          <a:p>
            <a:endParaRPr lang="cs-CZ" dirty="0"/>
          </a:p>
        </p:txBody>
      </p:sp>
      <p:sp>
        <p:nvSpPr>
          <p:cNvPr id="5" name="Slide Number Placeholder 4"/>
          <p:cNvSpPr>
            <a:spLocks noGrp="1"/>
          </p:cNvSpPr>
          <p:nvPr>
            <p:ph type="sldNum" sz="quarter" idx="5"/>
          </p:nvPr>
        </p:nvSpPr>
        <p:spPr/>
        <p:txBody>
          <a:bodyPr/>
          <a:lstStyle/>
          <a:p>
            <a:fld id="{74477E90-4C3A-1A40-BB34-28A95E688A19}" type="slidenum">
              <a:rPr lang="cs-CZ" smtClean="0"/>
              <a:t>0</a:t>
            </a:fld>
            <a:endParaRPr lang="cs-CZ" dirty="0"/>
          </a:p>
        </p:txBody>
      </p:sp>
    </p:spTree>
    <p:extLst>
      <p:ext uri="{BB962C8B-B14F-4D97-AF65-F5344CB8AC3E}">
        <p14:creationId xmlns:p14="http://schemas.microsoft.com/office/powerpoint/2010/main" val="1883763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16</a:t>
            </a:fld>
            <a:endParaRPr lang="cs-CZ" dirty="0"/>
          </a:p>
        </p:txBody>
      </p:sp>
      <p:sp>
        <p:nvSpPr>
          <p:cNvPr id="5" name="Zástupný symbol pro zápatí 4">
            <a:extLst>
              <a:ext uri="{FF2B5EF4-FFF2-40B4-BE49-F238E27FC236}">
                <a16:creationId xmlns:a16="http://schemas.microsoft.com/office/drawing/2014/main" id="{149D4D9A-0EBF-1E44-82EE-7C7911531DB5}"/>
              </a:ext>
            </a:extLst>
          </p:cNvPr>
          <p:cNvSpPr>
            <a:spLocks noGrp="1"/>
          </p:cNvSpPr>
          <p:nvPr>
            <p:ph type="ftr" sz="quarter" idx="4"/>
          </p:nvPr>
        </p:nvSpPr>
        <p:spPr/>
        <p:txBody>
          <a:bodyPr/>
          <a:lstStyle/>
          <a:p>
            <a:endParaRPr lang="cs-CZ" dirty="0"/>
          </a:p>
        </p:txBody>
      </p:sp>
    </p:spTree>
    <p:extLst>
      <p:ext uri="{BB962C8B-B14F-4D97-AF65-F5344CB8AC3E}">
        <p14:creationId xmlns:p14="http://schemas.microsoft.com/office/powerpoint/2010/main" val="109602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1</a:t>
            </a:fld>
            <a:endParaRPr lang="cs-CZ" dirty="0"/>
          </a:p>
        </p:txBody>
      </p:sp>
      <p:sp>
        <p:nvSpPr>
          <p:cNvPr id="5" name="Zástupný symbol pro zápatí 4">
            <a:extLst>
              <a:ext uri="{FF2B5EF4-FFF2-40B4-BE49-F238E27FC236}">
                <a16:creationId xmlns:a16="http://schemas.microsoft.com/office/drawing/2014/main" id="{ED41B701-252D-F54C-946A-532BD86221FB}"/>
              </a:ext>
            </a:extLst>
          </p:cNvPr>
          <p:cNvSpPr>
            <a:spLocks noGrp="1"/>
          </p:cNvSpPr>
          <p:nvPr>
            <p:ph type="ftr" sz="quarter" idx="4"/>
          </p:nvPr>
        </p:nvSpPr>
        <p:spPr/>
        <p:txBody>
          <a:bodyPr/>
          <a:lstStyle/>
          <a:p>
            <a:endParaRPr lang="cs-CZ" dirty="0"/>
          </a:p>
        </p:txBody>
      </p:sp>
    </p:spTree>
    <p:extLst>
      <p:ext uri="{BB962C8B-B14F-4D97-AF65-F5344CB8AC3E}">
        <p14:creationId xmlns:p14="http://schemas.microsoft.com/office/powerpoint/2010/main" val="2989813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4477E90-4C3A-1A40-BB34-28A95E688A19}" type="slidenum">
              <a:rPr lang="cs-CZ" smtClean="0"/>
              <a:t>2</a:t>
            </a:fld>
            <a:endParaRPr lang="cs-CZ" dirty="0"/>
          </a:p>
        </p:txBody>
      </p:sp>
      <p:sp>
        <p:nvSpPr>
          <p:cNvPr id="5" name="Zástupný symbol pro zápatí 4">
            <a:extLst>
              <a:ext uri="{FF2B5EF4-FFF2-40B4-BE49-F238E27FC236}">
                <a16:creationId xmlns:a16="http://schemas.microsoft.com/office/drawing/2014/main" id="{97D897E9-BC38-BB47-8EC0-73C42DD517A8}"/>
              </a:ext>
            </a:extLst>
          </p:cNvPr>
          <p:cNvSpPr>
            <a:spLocks noGrp="1"/>
          </p:cNvSpPr>
          <p:nvPr>
            <p:ph type="ftr" sz="quarter" idx="4"/>
          </p:nvPr>
        </p:nvSpPr>
        <p:spPr/>
        <p:txBody>
          <a:bodyPr/>
          <a:lstStyle/>
          <a:p>
            <a:endParaRPr lang="cs-CZ" dirty="0"/>
          </a:p>
        </p:txBody>
      </p:sp>
    </p:spTree>
    <p:extLst>
      <p:ext uri="{BB962C8B-B14F-4D97-AF65-F5344CB8AC3E}">
        <p14:creationId xmlns:p14="http://schemas.microsoft.com/office/powerpoint/2010/main" val="176208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477E90-4C3A-1A40-BB34-28A95E688A19}"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Zástupný symbol pro zápatí 4">
            <a:extLst>
              <a:ext uri="{FF2B5EF4-FFF2-40B4-BE49-F238E27FC236}">
                <a16:creationId xmlns:a16="http://schemas.microsoft.com/office/drawing/2014/main" id="{97D897E9-BC38-BB47-8EC0-73C42DD517A8}"/>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9944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477E90-4C3A-1A40-BB34-28A95E688A19}"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Zástupný symbol pro zápatí 4">
            <a:extLst>
              <a:ext uri="{FF2B5EF4-FFF2-40B4-BE49-F238E27FC236}">
                <a16:creationId xmlns:a16="http://schemas.microsoft.com/office/drawing/2014/main" id="{97D897E9-BC38-BB47-8EC0-73C42DD517A8}"/>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811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444444"/>
                </a:solidFill>
                <a:effectLst/>
                <a:latin typeface="Open Sans" panose="020B0606030504020204" pitchFamily="34" charset="0"/>
              </a:rPr>
              <a:t>V této části se seznámíme s kulturou a jejím významem nejen v životě jednotlivců, ale i celých společností. Kultura je mnohostranný fenomén zahrnující umění, jazyk, zvyky či náboženství, ale také společenské normy a hodnoty. Navíc není statická, ale neustále se vyvíjí a mění pod vlivem času i společenských podnětů. Zvláštní pozornost věnujeme kulturním statkům, které mohou být jak soukromé, tak veřejné, nebo mají charakter smíšených veřejných statků. Právě tato oblast je klíčová pro veřejný sektor a politiku kulturních institucí.</a:t>
            </a:r>
            <a:endParaRPr lang="cs-CZ" dirty="0"/>
          </a:p>
        </p:txBody>
      </p:sp>
      <p:sp>
        <p:nvSpPr>
          <p:cNvPr id="4" name="Zástupný symbol pro zápatí 3"/>
          <p:cNvSpPr>
            <a:spLocks noGrp="1"/>
          </p:cNvSpPr>
          <p:nvPr>
            <p:ph type="ftr" sz="quarter" idx="4"/>
          </p:nvPr>
        </p:nvSpPr>
        <p:spPr/>
        <p:txBody>
          <a:bodyPr/>
          <a:lstStyle/>
          <a:p>
            <a:endParaRPr lang="cs-CZ" dirty="0"/>
          </a:p>
        </p:txBody>
      </p:sp>
      <p:sp>
        <p:nvSpPr>
          <p:cNvPr id="5" name="Zástupný symbol pro číslo snímku 4"/>
          <p:cNvSpPr>
            <a:spLocks noGrp="1"/>
          </p:cNvSpPr>
          <p:nvPr>
            <p:ph type="sldNum" sz="quarter" idx="5"/>
          </p:nvPr>
        </p:nvSpPr>
        <p:spPr/>
        <p:txBody>
          <a:bodyPr/>
          <a:lstStyle/>
          <a:p>
            <a:fld id="{74477E90-4C3A-1A40-BB34-28A95E688A19}" type="slidenum">
              <a:rPr lang="cs-CZ" smtClean="0"/>
              <a:t>5</a:t>
            </a:fld>
            <a:endParaRPr lang="cs-CZ" dirty="0"/>
          </a:p>
        </p:txBody>
      </p:sp>
    </p:spTree>
    <p:extLst>
      <p:ext uri="{BB962C8B-B14F-4D97-AF65-F5344CB8AC3E}">
        <p14:creationId xmlns:p14="http://schemas.microsoft.com/office/powerpoint/2010/main" val="2017161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444444"/>
                </a:solidFill>
                <a:effectLst/>
                <a:latin typeface="Open Sans" panose="020B0606030504020204" pitchFamily="34" charset="0"/>
              </a:rPr>
              <a:t>Druhý snímek se zaměřuje na roli veřejného sektoru při financování a organizaci kultury. V České republice hraje veřejný sektor klíčovou roli, především na lokální úrovni, kde města a obce zajišťují chod kulturních institucí. To je zásadní, neboť kulturní statky, které jsou často smíšenými veřejnými statky, mají multiplikační efekt pro regiony. Avšak absence specifického zákona pro kulturu způsobuje nejednotnost financování a organizace napříč obcemi.</a:t>
            </a:r>
            <a:endParaRPr lang="cs-CZ" dirty="0"/>
          </a:p>
        </p:txBody>
      </p:sp>
      <p:sp>
        <p:nvSpPr>
          <p:cNvPr id="4" name="Zástupný symbol pro zápatí 3"/>
          <p:cNvSpPr>
            <a:spLocks noGrp="1"/>
          </p:cNvSpPr>
          <p:nvPr>
            <p:ph type="ftr" sz="quarter" idx="4"/>
          </p:nvPr>
        </p:nvSpPr>
        <p:spPr/>
        <p:txBody>
          <a:bodyPr/>
          <a:lstStyle/>
          <a:p>
            <a:endParaRPr lang="cs-CZ" dirty="0"/>
          </a:p>
        </p:txBody>
      </p:sp>
      <p:sp>
        <p:nvSpPr>
          <p:cNvPr id="5" name="Zástupný symbol pro číslo snímku 4"/>
          <p:cNvSpPr>
            <a:spLocks noGrp="1"/>
          </p:cNvSpPr>
          <p:nvPr>
            <p:ph type="sldNum" sz="quarter" idx="5"/>
          </p:nvPr>
        </p:nvSpPr>
        <p:spPr/>
        <p:txBody>
          <a:bodyPr/>
          <a:lstStyle/>
          <a:p>
            <a:fld id="{74477E90-4C3A-1A40-BB34-28A95E688A19}" type="slidenum">
              <a:rPr lang="cs-CZ" smtClean="0"/>
              <a:t>6</a:t>
            </a:fld>
            <a:endParaRPr lang="cs-CZ" dirty="0"/>
          </a:p>
        </p:txBody>
      </p:sp>
    </p:spTree>
    <p:extLst>
      <p:ext uri="{BB962C8B-B14F-4D97-AF65-F5344CB8AC3E}">
        <p14:creationId xmlns:p14="http://schemas.microsoft.com/office/powerpoint/2010/main" val="3654182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444444"/>
                </a:solidFill>
                <a:effectLst/>
                <a:latin typeface="Open Sans" panose="020B0606030504020204" pitchFamily="34" charset="0"/>
              </a:rPr>
              <a:t>V našem výzkumu jsme zjistili, že Šumperk vydává na kulturu průměrně 1 805 Kč na obyvatele, což odpovídá 8,26 % jeho celkového rozpočtu. To je srovnatelné s jinými městy podobné velikosti, i když rozptyl výdajů mezi městy je značný. Některá města, jako Uherské Hradiště, investují až 3 888 Kč na obyvatele, zatímco nejmenší výdaje (Černošic) dosahují pouze 487 Kč. Srovnání ukazuje, že města s vyššími výdaji mají robustnější a výkonnější kulturní infrastrukturu.</a:t>
            </a:r>
            <a:endParaRPr lang="cs-CZ" dirty="0"/>
          </a:p>
        </p:txBody>
      </p:sp>
      <p:sp>
        <p:nvSpPr>
          <p:cNvPr id="4" name="Zástupný symbol pro zápatí 3"/>
          <p:cNvSpPr>
            <a:spLocks noGrp="1"/>
          </p:cNvSpPr>
          <p:nvPr>
            <p:ph type="ftr" sz="quarter" idx="4"/>
          </p:nvPr>
        </p:nvSpPr>
        <p:spPr/>
        <p:txBody>
          <a:bodyPr/>
          <a:lstStyle/>
          <a:p>
            <a:endParaRPr lang="cs-CZ" dirty="0"/>
          </a:p>
        </p:txBody>
      </p:sp>
      <p:sp>
        <p:nvSpPr>
          <p:cNvPr id="5" name="Zástupný symbol pro číslo snímku 4"/>
          <p:cNvSpPr>
            <a:spLocks noGrp="1"/>
          </p:cNvSpPr>
          <p:nvPr>
            <p:ph type="sldNum" sz="quarter" idx="5"/>
          </p:nvPr>
        </p:nvSpPr>
        <p:spPr/>
        <p:txBody>
          <a:bodyPr/>
          <a:lstStyle/>
          <a:p>
            <a:fld id="{74477E90-4C3A-1A40-BB34-28A95E688A19}" type="slidenum">
              <a:rPr lang="cs-CZ" smtClean="0"/>
              <a:t>7</a:t>
            </a:fld>
            <a:endParaRPr lang="cs-CZ" dirty="0"/>
          </a:p>
        </p:txBody>
      </p:sp>
    </p:spTree>
    <p:extLst>
      <p:ext uri="{BB962C8B-B14F-4D97-AF65-F5344CB8AC3E}">
        <p14:creationId xmlns:p14="http://schemas.microsoft.com/office/powerpoint/2010/main" val="790870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444444"/>
                </a:solidFill>
                <a:effectLst/>
                <a:latin typeface="Open Sans" panose="020B0606030504020204" pitchFamily="34" charset="0"/>
              </a:rPr>
              <a:t>Porovnání výkonnosti kulturních zařízení v obcích Šumperk, Uherské Hradiště a Kolín. Z analýzy vyplývá, že Uherské Hradiště dosahuje vyšší výkonnosti díky rozsáhlým finančním dotacím. Nicméně i města jako Šumperk a Kolín s polovičními výdaji vykazují pozoruhodné výsledky v návštěvnosti i počtu pořádaných akcí. Zajímavým zjištěním je, že Kolínské divadlo, díky své </a:t>
            </a:r>
            <a:r>
              <a:rPr lang="cs-CZ" b="0" i="0" dirty="0" err="1">
                <a:solidFill>
                  <a:srgbClr val="444444"/>
                </a:solidFill>
                <a:effectLst/>
                <a:latin typeface="Open Sans" panose="020B0606030504020204" pitchFamily="34" charset="0"/>
              </a:rPr>
              <a:t>stagionové</a:t>
            </a:r>
            <a:r>
              <a:rPr lang="cs-CZ" b="0" i="0" dirty="0">
                <a:solidFill>
                  <a:srgbClr val="444444"/>
                </a:solidFill>
                <a:effectLst/>
                <a:latin typeface="Open Sans" panose="020B0606030504020204" pitchFamily="34" charset="0"/>
              </a:rPr>
              <a:t> struktuře a komerčním představením, vykazuje výrazně vyšší soběstačnost oproti jiným městům.</a:t>
            </a:r>
            <a:endParaRPr lang="cs-CZ" dirty="0"/>
          </a:p>
        </p:txBody>
      </p:sp>
      <p:sp>
        <p:nvSpPr>
          <p:cNvPr id="4" name="Zástupný symbol pro zápatí 3"/>
          <p:cNvSpPr>
            <a:spLocks noGrp="1"/>
          </p:cNvSpPr>
          <p:nvPr>
            <p:ph type="ftr" sz="quarter" idx="4"/>
          </p:nvPr>
        </p:nvSpPr>
        <p:spPr/>
        <p:txBody>
          <a:bodyPr/>
          <a:lstStyle/>
          <a:p>
            <a:endParaRPr lang="cs-CZ" dirty="0"/>
          </a:p>
        </p:txBody>
      </p:sp>
      <p:sp>
        <p:nvSpPr>
          <p:cNvPr id="5" name="Zástupný symbol pro číslo snímku 4"/>
          <p:cNvSpPr>
            <a:spLocks noGrp="1"/>
          </p:cNvSpPr>
          <p:nvPr>
            <p:ph type="sldNum" sz="quarter" idx="5"/>
          </p:nvPr>
        </p:nvSpPr>
        <p:spPr/>
        <p:txBody>
          <a:bodyPr/>
          <a:lstStyle/>
          <a:p>
            <a:fld id="{74477E90-4C3A-1A40-BB34-28A95E688A19}" type="slidenum">
              <a:rPr lang="cs-CZ" smtClean="0"/>
              <a:t>8</a:t>
            </a:fld>
            <a:endParaRPr lang="cs-CZ" dirty="0"/>
          </a:p>
        </p:txBody>
      </p:sp>
    </p:spTree>
    <p:extLst>
      <p:ext uri="{BB962C8B-B14F-4D97-AF65-F5344CB8AC3E}">
        <p14:creationId xmlns:p14="http://schemas.microsoft.com/office/powerpoint/2010/main" val="2473867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F60A5-AF07-B541-AE6A-88569EB7641A}"/>
              </a:ext>
            </a:extLst>
          </p:cNvPr>
          <p:cNvSpPr>
            <a:spLocks noGrp="1"/>
          </p:cNvSpPr>
          <p:nvPr>
            <p:ph type="ctrTitle"/>
          </p:nvPr>
        </p:nvSpPr>
        <p:spPr>
          <a:xfrm>
            <a:off x="152134" y="1122364"/>
            <a:ext cx="8855869" cy="2054225"/>
          </a:xfrm>
        </p:spPr>
        <p:txBody>
          <a:bodyPr anchor="b"/>
          <a:lstStyle>
            <a:lvl1pPr algn="ctr">
              <a:defRPr sz="4050"/>
            </a:lvl1pPr>
          </a:lstStyle>
          <a:p>
            <a:r>
              <a:rPr lang="cs-CZ"/>
              <a:t>Kliknutím lze upravit styl.</a:t>
            </a:r>
            <a:endParaRPr lang="cs-CZ" dirty="0"/>
          </a:p>
        </p:txBody>
      </p:sp>
      <p:sp>
        <p:nvSpPr>
          <p:cNvPr id="3" name="Podnadpis 2">
            <a:extLst>
              <a:ext uri="{FF2B5EF4-FFF2-40B4-BE49-F238E27FC236}">
                <a16:creationId xmlns:a16="http://schemas.microsoft.com/office/drawing/2014/main" id="{72AB18D6-A597-8B4E-A383-BD55E7799B96}"/>
              </a:ext>
            </a:extLst>
          </p:cNvPr>
          <p:cNvSpPr>
            <a:spLocks noGrp="1"/>
          </p:cNvSpPr>
          <p:nvPr>
            <p:ph type="subTitle" idx="1"/>
          </p:nvPr>
        </p:nvSpPr>
        <p:spPr>
          <a:xfrm>
            <a:off x="152134" y="3602038"/>
            <a:ext cx="8847800" cy="259873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EDE463D-611E-7641-BE67-E50FAADA5268}"/>
              </a:ext>
            </a:extLst>
          </p:cNvPr>
          <p:cNvSpPr>
            <a:spLocks noGrp="1"/>
          </p:cNvSpPr>
          <p:nvPr>
            <p:ph type="dt" sz="half" idx="10"/>
          </p:nvPr>
        </p:nvSpPr>
        <p:spPr/>
        <p:txBody>
          <a:bodyPr/>
          <a:lstStyle/>
          <a:p>
            <a:fld id="{1361AFFB-D433-B047-9BA8-E42A060EB3E7}" type="datetime3">
              <a:rPr lang="cs-CZ" smtClean="0"/>
              <a:t>24/09/24</a:t>
            </a:fld>
            <a:endParaRPr lang="cs-CZ" dirty="0"/>
          </a:p>
        </p:txBody>
      </p:sp>
      <p:sp>
        <p:nvSpPr>
          <p:cNvPr id="5" name="Zástupný symbol pro zápatí 4">
            <a:extLst>
              <a:ext uri="{FF2B5EF4-FFF2-40B4-BE49-F238E27FC236}">
                <a16:creationId xmlns:a16="http://schemas.microsoft.com/office/drawing/2014/main" id="{B1BC9F34-E144-0247-B652-197C07073BB4}"/>
              </a:ext>
            </a:extLst>
          </p:cNvPr>
          <p:cNvSpPr>
            <a:spLocks noGrp="1"/>
          </p:cNvSpPr>
          <p:nvPr>
            <p:ph type="ftr" sz="quarter" idx="11"/>
          </p:nvPr>
        </p:nvSpPr>
        <p:spPr>
          <a:xfrm>
            <a:off x="957150" y="6356350"/>
            <a:ext cx="7422469" cy="320377"/>
          </a:xfrm>
          <a:prstGeom prst="rect">
            <a:avLst/>
          </a:prstGeom>
        </p:spPr>
        <p:txBody>
          <a:bodyPr/>
          <a:lstStyle/>
          <a:p>
            <a:r>
              <a:rPr lang="cs-CZ" dirty="0"/>
              <a:t>text</a:t>
            </a:r>
          </a:p>
        </p:txBody>
      </p:sp>
      <p:sp>
        <p:nvSpPr>
          <p:cNvPr id="6" name="Zástupný symbol pro číslo snímku 5">
            <a:extLst>
              <a:ext uri="{FF2B5EF4-FFF2-40B4-BE49-F238E27FC236}">
                <a16:creationId xmlns:a16="http://schemas.microsoft.com/office/drawing/2014/main" id="{7C838B55-B834-7B40-AB95-C477904CC497}"/>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85392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85BBB-390C-8746-8F6D-62B6435F27C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3A52AC7-CCB6-7743-BA17-958390688A1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027134D6-2490-5248-8BDE-DBC857FAD568}"/>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C3B26196-17B1-8245-A58A-F8CFE5261031}"/>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6" name="Footer Placeholder 5">
            <a:extLst>
              <a:ext uri="{FF2B5EF4-FFF2-40B4-BE49-F238E27FC236}">
                <a16:creationId xmlns:a16="http://schemas.microsoft.com/office/drawing/2014/main" id="{EDF613EA-3698-4344-847F-E2367A8EDA47}"/>
              </a:ext>
            </a:extLst>
          </p:cNvPr>
          <p:cNvSpPr>
            <a:spLocks noGrp="1"/>
          </p:cNvSpPr>
          <p:nvPr>
            <p:ph type="ftr" sz="quarter" idx="11"/>
          </p:nvPr>
        </p:nvSpPr>
        <p:spPr/>
        <p:txBody>
          <a:bodyPr/>
          <a:lstStyle/>
          <a:p>
            <a:endParaRPr lang="cs-CZ" dirty="0"/>
          </a:p>
        </p:txBody>
      </p:sp>
      <p:sp>
        <p:nvSpPr>
          <p:cNvPr id="7" name="Slide Number Placeholder 6">
            <a:extLst>
              <a:ext uri="{FF2B5EF4-FFF2-40B4-BE49-F238E27FC236}">
                <a16:creationId xmlns:a16="http://schemas.microsoft.com/office/drawing/2014/main" id="{3C666FBF-FFBF-9746-9924-D6ECC8F224BE}"/>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310072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015BE-E091-174E-9BC7-1C1BCA6DCF07}"/>
              </a:ext>
            </a:extLst>
          </p:cNvPr>
          <p:cNvSpPr>
            <a:spLocks noGrp="1"/>
          </p:cNvSpPr>
          <p:nvPr>
            <p:ph type="title"/>
          </p:nvPr>
        </p:nvSpPr>
        <p:spPr>
          <a:xfrm>
            <a:off x="629841" y="365126"/>
            <a:ext cx="78867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A337750E-8FBE-E846-AB80-9F86414BC9B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0621511B-D22A-1245-A98E-3D2AFE55B508}"/>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58A5B39B-BFEB-134C-AB6F-4AB601CEDC6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B17821D6-D3D4-CF41-A511-5A5AC1081B12}"/>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985C7EB4-86D6-B743-9954-71FAD9D04709}"/>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8" name="Footer Placeholder 7">
            <a:extLst>
              <a:ext uri="{FF2B5EF4-FFF2-40B4-BE49-F238E27FC236}">
                <a16:creationId xmlns:a16="http://schemas.microsoft.com/office/drawing/2014/main" id="{0DC364A0-F572-C149-849B-B307CD8BEF4E}"/>
              </a:ext>
            </a:extLst>
          </p:cNvPr>
          <p:cNvSpPr>
            <a:spLocks noGrp="1"/>
          </p:cNvSpPr>
          <p:nvPr>
            <p:ph type="ftr" sz="quarter" idx="11"/>
          </p:nvPr>
        </p:nvSpPr>
        <p:spPr/>
        <p:txBody>
          <a:bodyPr/>
          <a:lstStyle/>
          <a:p>
            <a:endParaRPr lang="cs-CZ" dirty="0"/>
          </a:p>
        </p:txBody>
      </p:sp>
      <p:sp>
        <p:nvSpPr>
          <p:cNvPr id="9" name="Slide Number Placeholder 8">
            <a:extLst>
              <a:ext uri="{FF2B5EF4-FFF2-40B4-BE49-F238E27FC236}">
                <a16:creationId xmlns:a16="http://schemas.microsoft.com/office/drawing/2014/main" id="{8FF28744-8951-9A4F-A3AA-DD575AE0E338}"/>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117792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72057-05C0-D143-BA44-BD676CD9C93B}"/>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3" name="Footer Placeholder 2">
            <a:extLst>
              <a:ext uri="{FF2B5EF4-FFF2-40B4-BE49-F238E27FC236}">
                <a16:creationId xmlns:a16="http://schemas.microsoft.com/office/drawing/2014/main" id="{A33BE2FB-8405-5C4E-A05E-0DC323AF6212}"/>
              </a:ext>
            </a:extLst>
          </p:cNvPr>
          <p:cNvSpPr>
            <a:spLocks noGrp="1"/>
          </p:cNvSpPr>
          <p:nvPr>
            <p:ph type="ftr" sz="quarter" idx="11"/>
          </p:nvPr>
        </p:nvSpPr>
        <p:spPr/>
        <p:txBody>
          <a:bodyPr/>
          <a:lstStyle/>
          <a:p>
            <a:endParaRPr lang="cs-CZ" dirty="0"/>
          </a:p>
        </p:txBody>
      </p:sp>
      <p:sp>
        <p:nvSpPr>
          <p:cNvPr id="4" name="Slide Number Placeholder 3">
            <a:extLst>
              <a:ext uri="{FF2B5EF4-FFF2-40B4-BE49-F238E27FC236}">
                <a16:creationId xmlns:a16="http://schemas.microsoft.com/office/drawing/2014/main" id="{6BFD6ECD-2072-7649-8717-F6947C571585}"/>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3912331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99B7-157B-F045-9923-D12EED65EB98}"/>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7647F9E-6176-9946-A28B-E20C2D5155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1EDD7A46-18AB-7B43-B05D-7EC3E7A08F6D}"/>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5" name="Footer Placeholder 4">
            <a:extLst>
              <a:ext uri="{FF2B5EF4-FFF2-40B4-BE49-F238E27FC236}">
                <a16:creationId xmlns:a16="http://schemas.microsoft.com/office/drawing/2014/main" id="{969A48DC-3CD9-9542-B18D-D6CC3077A529}"/>
              </a:ext>
            </a:extLst>
          </p:cNvPr>
          <p:cNvSpPr>
            <a:spLocks noGrp="1"/>
          </p:cNvSpPr>
          <p:nvPr>
            <p:ph type="ftr" sz="quarter" idx="11"/>
          </p:nvPr>
        </p:nvSpPr>
        <p:spPr/>
        <p:txBody>
          <a:bodyPr/>
          <a:lstStyle/>
          <a:p>
            <a:endParaRPr lang="cs-CZ" dirty="0"/>
          </a:p>
        </p:txBody>
      </p:sp>
      <p:sp>
        <p:nvSpPr>
          <p:cNvPr id="6" name="Slide Number Placeholder 5">
            <a:extLst>
              <a:ext uri="{FF2B5EF4-FFF2-40B4-BE49-F238E27FC236}">
                <a16:creationId xmlns:a16="http://schemas.microsoft.com/office/drawing/2014/main" id="{65EFA9E0-9FA1-6145-9530-79E7D73F3A5D}"/>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406850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6A7C0-0649-6040-A91B-A51D8870EDDC}"/>
              </a:ext>
            </a:extLst>
          </p:cNvPr>
          <p:cNvSpPr>
            <a:spLocks noGrp="1"/>
          </p:cNvSpPr>
          <p:nvPr>
            <p:ph type="title"/>
          </p:nvPr>
        </p:nvSpPr>
        <p:spPr/>
        <p:txBody>
          <a:bodyPr/>
          <a:lstStyle>
            <a:lvl1pPr>
              <a:defRPr sz="2700"/>
            </a:lvl1pPr>
          </a:lstStyle>
          <a:p>
            <a:r>
              <a:rPr lang="cs-CZ"/>
              <a:t>Kliknutím lze upravit styl.</a:t>
            </a:r>
            <a:endParaRPr lang="cs-CZ" dirty="0"/>
          </a:p>
        </p:txBody>
      </p:sp>
      <p:sp>
        <p:nvSpPr>
          <p:cNvPr id="3" name="Zástupný obsah 2">
            <a:extLst>
              <a:ext uri="{FF2B5EF4-FFF2-40B4-BE49-F238E27FC236}">
                <a16:creationId xmlns:a16="http://schemas.microsoft.com/office/drawing/2014/main" id="{3A670A8E-FAF4-EB48-A95A-5A580126D61E}"/>
              </a:ext>
            </a:extLst>
          </p:cNvPr>
          <p:cNvSpPr>
            <a:spLocks noGrp="1"/>
          </p:cNvSpPr>
          <p:nvPr>
            <p:ph idx="1"/>
          </p:nvPr>
        </p:nvSpPr>
        <p:spPr/>
        <p:txBody>
          <a:bodyPr/>
          <a:lstStyle>
            <a:lvl1pPr>
              <a:defRPr sz="1200"/>
            </a:lvl1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65CAB9C-0386-8B4F-99ED-91992F801AE3}"/>
              </a:ext>
            </a:extLst>
          </p:cNvPr>
          <p:cNvSpPr>
            <a:spLocks noGrp="1"/>
          </p:cNvSpPr>
          <p:nvPr>
            <p:ph type="dt" sz="half" idx="10"/>
          </p:nvPr>
        </p:nvSpPr>
        <p:spPr/>
        <p:txBody>
          <a:bodyPr/>
          <a:lstStyle/>
          <a:p>
            <a:fld id="{3D4CE2BD-95EA-854F-BAB8-0CF99DE8AA7D}" type="datetime3">
              <a:rPr lang="cs-CZ" smtClean="0"/>
              <a:t>24/09/24</a:t>
            </a:fld>
            <a:endParaRPr lang="cs-CZ" dirty="0"/>
          </a:p>
        </p:txBody>
      </p:sp>
      <p:sp>
        <p:nvSpPr>
          <p:cNvPr id="5" name="Zástupný symbol pro zápatí 4">
            <a:extLst>
              <a:ext uri="{FF2B5EF4-FFF2-40B4-BE49-F238E27FC236}">
                <a16:creationId xmlns:a16="http://schemas.microsoft.com/office/drawing/2014/main" id="{7733C643-BAC6-384B-8391-4C4A373E6E70}"/>
              </a:ext>
            </a:extLst>
          </p:cNvPr>
          <p:cNvSpPr>
            <a:spLocks noGrp="1"/>
          </p:cNvSpPr>
          <p:nvPr>
            <p:ph type="ftr" sz="quarter" idx="11"/>
          </p:nvPr>
        </p:nvSpPr>
        <p:spPr>
          <a:xfrm>
            <a:off x="926307" y="6356349"/>
            <a:ext cx="7453312" cy="309266"/>
          </a:xfrm>
          <a:prstGeom prst="rect">
            <a:avLst/>
          </a:prstGeom>
        </p:spPr>
        <p:txBody>
          <a:bodyPr/>
          <a:lstStyle/>
          <a:p>
            <a:r>
              <a:rPr lang="cs-CZ" dirty="0"/>
              <a:t>text</a:t>
            </a:r>
          </a:p>
        </p:txBody>
      </p:sp>
      <p:sp>
        <p:nvSpPr>
          <p:cNvPr id="6" name="Zástupný symbol pro číslo snímku 5">
            <a:extLst>
              <a:ext uri="{FF2B5EF4-FFF2-40B4-BE49-F238E27FC236}">
                <a16:creationId xmlns:a16="http://schemas.microsoft.com/office/drawing/2014/main" id="{4E1B1056-E9A4-E849-AFE0-99640ED4F52F}"/>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215812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01A35-F9F4-C746-910A-0AB6C44A2291}"/>
              </a:ext>
            </a:extLst>
          </p:cNvPr>
          <p:cNvSpPr>
            <a:spLocks noGrp="1"/>
          </p:cNvSpPr>
          <p:nvPr>
            <p:ph type="title"/>
          </p:nvPr>
        </p:nvSpPr>
        <p:spPr>
          <a:xfrm>
            <a:off x="152622" y="1052514"/>
            <a:ext cx="8847312" cy="1593868"/>
          </a:xfrm>
        </p:spPr>
        <p:txBody>
          <a:bodyPr anchor="b"/>
          <a:lstStyle>
            <a:lvl1pPr algn="l">
              <a:defRPr sz="3600"/>
            </a:lvl1pPr>
          </a:lstStyle>
          <a:p>
            <a:r>
              <a:rPr lang="cs-CZ"/>
              <a:t>Kliknutím lze upravit styl.</a:t>
            </a:r>
            <a:endParaRPr lang="cs-CZ" dirty="0"/>
          </a:p>
        </p:txBody>
      </p:sp>
      <p:sp>
        <p:nvSpPr>
          <p:cNvPr id="3" name="Zástupný text 2">
            <a:extLst>
              <a:ext uri="{FF2B5EF4-FFF2-40B4-BE49-F238E27FC236}">
                <a16:creationId xmlns:a16="http://schemas.microsoft.com/office/drawing/2014/main" id="{FE501E6E-0516-434B-9AFD-79C0FAE7DC29}"/>
              </a:ext>
            </a:extLst>
          </p:cNvPr>
          <p:cNvSpPr>
            <a:spLocks noGrp="1"/>
          </p:cNvSpPr>
          <p:nvPr>
            <p:ph type="body" idx="1"/>
          </p:nvPr>
        </p:nvSpPr>
        <p:spPr>
          <a:xfrm>
            <a:off x="152623" y="2807747"/>
            <a:ext cx="8847312" cy="3377901"/>
          </a:xfrm>
        </p:spPr>
        <p:txBody>
          <a:bodyPr>
            <a:normAutofit/>
          </a:bodyPr>
          <a:lstStyle>
            <a:lvl1pPr marL="0" indent="0">
              <a:buNone/>
              <a:defRPr sz="12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1AAA1F3-AAB7-A046-B5C1-7E0FED02FD48}"/>
              </a:ext>
            </a:extLst>
          </p:cNvPr>
          <p:cNvSpPr>
            <a:spLocks noGrp="1"/>
          </p:cNvSpPr>
          <p:nvPr>
            <p:ph type="dt" sz="half" idx="10"/>
          </p:nvPr>
        </p:nvSpPr>
        <p:spPr/>
        <p:txBody>
          <a:bodyPr/>
          <a:lstStyle/>
          <a:p>
            <a:fld id="{97EE6486-B92A-5D40-B65E-EA3DE825AE5B}" type="datetime3">
              <a:rPr lang="cs-CZ" smtClean="0"/>
              <a:t>24/09/24</a:t>
            </a:fld>
            <a:endParaRPr lang="cs-CZ" dirty="0"/>
          </a:p>
        </p:txBody>
      </p:sp>
      <p:sp>
        <p:nvSpPr>
          <p:cNvPr id="5" name="Zástupný symbol pro zápatí 4">
            <a:extLst>
              <a:ext uri="{FF2B5EF4-FFF2-40B4-BE49-F238E27FC236}">
                <a16:creationId xmlns:a16="http://schemas.microsoft.com/office/drawing/2014/main" id="{37E67D82-BA89-E943-BE3E-6FD326C11756}"/>
              </a:ext>
            </a:extLst>
          </p:cNvPr>
          <p:cNvSpPr>
            <a:spLocks noGrp="1"/>
          </p:cNvSpPr>
          <p:nvPr>
            <p:ph type="ftr" sz="quarter" idx="11"/>
          </p:nvPr>
        </p:nvSpPr>
        <p:spPr>
          <a:xfrm>
            <a:off x="926307" y="6347011"/>
            <a:ext cx="7453312" cy="318604"/>
          </a:xfrm>
          <a:prstGeom prst="rect">
            <a:avLst/>
          </a:prstGeom>
        </p:spPr>
        <p:txBody>
          <a:bodyPr/>
          <a:lstStyle/>
          <a:p>
            <a:r>
              <a:rPr lang="cs-CZ" dirty="0"/>
              <a:t>text</a:t>
            </a:r>
          </a:p>
        </p:txBody>
      </p:sp>
      <p:sp>
        <p:nvSpPr>
          <p:cNvPr id="6" name="Zástupný symbol pro číslo snímku 5">
            <a:extLst>
              <a:ext uri="{FF2B5EF4-FFF2-40B4-BE49-F238E27FC236}">
                <a16:creationId xmlns:a16="http://schemas.microsoft.com/office/drawing/2014/main" id="{D35E7D21-DA7F-BC4B-ADBF-66F03AA08436}"/>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7038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E10C0C-49DB-714B-8253-3919EEAB257D}"/>
              </a:ext>
            </a:extLst>
          </p:cNvPr>
          <p:cNvSpPr>
            <a:spLocks noGrp="1"/>
          </p:cNvSpPr>
          <p:nvPr>
            <p:ph type="title"/>
          </p:nvPr>
        </p:nvSpPr>
        <p:spPr>
          <a:xfrm>
            <a:off x="150147" y="1054248"/>
            <a:ext cx="8849787" cy="1021977"/>
          </a:xfrm>
        </p:spPr>
        <p:txBody>
          <a:bodyPr/>
          <a:lstStyle>
            <a:lvl1pPr>
              <a:defRPr sz="2700"/>
            </a:lvl1pPr>
          </a:lstStyle>
          <a:p>
            <a:r>
              <a:rPr lang="cs-CZ"/>
              <a:t>Kliknutím lze upravit styl.</a:t>
            </a:r>
            <a:endParaRPr lang="cs-CZ" dirty="0"/>
          </a:p>
        </p:txBody>
      </p:sp>
      <p:sp>
        <p:nvSpPr>
          <p:cNvPr id="3" name="Zástupný obsah 2">
            <a:extLst>
              <a:ext uri="{FF2B5EF4-FFF2-40B4-BE49-F238E27FC236}">
                <a16:creationId xmlns:a16="http://schemas.microsoft.com/office/drawing/2014/main" id="{FAE45FF5-CFF7-BC4B-BE44-7DE11320BA15}"/>
              </a:ext>
            </a:extLst>
          </p:cNvPr>
          <p:cNvSpPr>
            <a:spLocks noGrp="1"/>
          </p:cNvSpPr>
          <p:nvPr>
            <p:ph sz="half" idx="1"/>
          </p:nvPr>
        </p:nvSpPr>
        <p:spPr>
          <a:xfrm>
            <a:off x="152135" y="2162287"/>
            <a:ext cx="4338903" cy="4014676"/>
          </a:xfrm>
        </p:spPr>
        <p:txBody>
          <a:bodyPr>
            <a:normAutofit/>
          </a:bodyPr>
          <a:lstStyle>
            <a:lvl1pPr>
              <a:defRPr sz="1200"/>
            </a:lvl1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E0186BD-CCF8-814D-8F98-56078DF4C99B}"/>
              </a:ext>
            </a:extLst>
          </p:cNvPr>
          <p:cNvSpPr>
            <a:spLocks noGrp="1"/>
          </p:cNvSpPr>
          <p:nvPr>
            <p:ph sz="half" idx="2"/>
          </p:nvPr>
        </p:nvSpPr>
        <p:spPr>
          <a:xfrm>
            <a:off x="4652962" y="2162285"/>
            <a:ext cx="4346972" cy="4038490"/>
          </a:xfrm>
        </p:spPr>
        <p:txBody>
          <a:bodyPr>
            <a:normAutofit/>
          </a:bodyPr>
          <a:lstStyle>
            <a:lvl1pPr>
              <a:defRPr sz="12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0C9FC7B-3212-0C45-8BA4-BD25FC4086DF}"/>
              </a:ext>
            </a:extLst>
          </p:cNvPr>
          <p:cNvSpPr>
            <a:spLocks noGrp="1"/>
          </p:cNvSpPr>
          <p:nvPr>
            <p:ph type="dt" sz="half" idx="10"/>
          </p:nvPr>
        </p:nvSpPr>
        <p:spPr/>
        <p:txBody>
          <a:bodyPr/>
          <a:lstStyle/>
          <a:p>
            <a:fld id="{8022B60A-F8EB-A649-BA02-2207FB45044B}" type="datetime3">
              <a:rPr lang="cs-CZ" smtClean="0"/>
              <a:t>24/09/24</a:t>
            </a:fld>
            <a:endParaRPr lang="cs-CZ" dirty="0"/>
          </a:p>
        </p:txBody>
      </p:sp>
      <p:sp>
        <p:nvSpPr>
          <p:cNvPr id="6" name="Zástupný symbol pro zápatí 5">
            <a:extLst>
              <a:ext uri="{FF2B5EF4-FFF2-40B4-BE49-F238E27FC236}">
                <a16:creationId xmlns:a16="http://schemas.microsoft.com/office/drawing/2014/main" id="{CB71C6E2-9DD7-8649-B049-1FBCF5CC8149}"/>
              </a:ext>
            </a:extLst>
          </p:cNvPr>
          <p:cNvSpPr>
            <a:spLocks noGrp="1"/>
          </p:cNvSpPr>
          <p:nvPr>
            <p:ph type="ftr" sz="quarter" idx="11"/>
          </p:nvPr>
        </p:nvSpPr>
        <p:spPr>
          <a:xfrm>
            <a:off x="926307" y="6352877"/>
            <a:ext cx="7453312" cy="312739"/>
          </a:xfrm>
          <a:prstGeom prst="rect">
            <a:avLst/>
          </a:prstGeom>
        </p:spPr>
        <p:txBody>
          <a:bodyPr/>
          <a:lstStyle/>
          <a:p>
            <a:r>
              <a:rPr lang="cs-CZ" dirty="0"/>
              <a:t>text</a:t>
            </a:r>
          </a:p>
        </p:txBody>
      </p:sp>
      <p:sp>
        <p:nvSpPr>
          <p:cNvPr id="7" name="Zástupný symbol pro číslo snímku 6">
            <a:extLst>
              <a:ext uri="{FF2B5EF4-FFF2-40B4-BE49-F238E27FC236}">
                <a16:creationId xmlns:a16="http://schemas.microsoft.com/office/drawing/2014/main" id="{0AD2E780-8CA4-694B-B7E2-70742E384C86}"/>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292043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E3C6D-02AA-BD44-84A9-B919C331D81A}"/>
              </a:ext>
            </a:extLst>
          </p:cNvPr>
          <p:cNvSpPr>
            <a:spLocks noGrp="1"/>
          </p:cNvSpPr>
          <p:nvPr>
            <p:ph type="title"/>
          </p:nvPr>
        </p:nvSpPr>
        <p:spPr/>
        <p:txBody>
          <a:bodyPr/>
          <a:lstStyle>
            <a:lvl1pPr>
              <a:defRPr sz="2700"/>
            </a:lvl1pPr>
          </a:lstStyle>
          <a:p>
            <a:r>
              <a:rPr lang="cs-CZ"/>
              <a:t>Kliknutím lze upravit styl.</a:t>
            </a:r>
            <a:endParaRPr lang="cs-CZ" dirty="0"/>
          </a:p>
        </p:txBody>
      </p:sp>
      <p:sp>
        <p:nvSpPr>
          <p:cNvPr id="3" name="Zástupný symbol pro datum 2">
            <a:extLst>
              <a:ext uri="{FF2B5EF4-FFF2-40B4-BE49-F238E27FC236}">
                <a16:creationId xmlns:a16="http://schemas.microsoft.com/office/drawing/2014/main" id="{3315A8E6-4C0A-AA4C-9079-37AC28721938}"/>
              </a:ext>
            </a:extLst>
          </p:cNvPr>
          <p:cNvSpPr>
            <a:spLocks noGrp="1"/>
          </p:cNvSpPr>
          <p:nvPr>
            <p:ph type="dt" sz="half" idx="10"/>
          </p:nvPr>
        </p:nvSpPr>
        <p:spPr/>
        <p:txBody>
          <a:bodyPr/>
          <a:lstStyle/>
          <a:p>
            <a:fld id="{E276160E-3D53-D847-9A74-1C37BCEA757F}" type="datetime3">
              <a:rPr lang="cs-CZ" smtClean="0"/>
              <a:t>24/09/24</a:t>
            </a:fld>
            <a:endParaRPr lang="cs-CZ" dirty="0"/>
          </a:p>
        </p:txBody>
      </p:sp>
      <p:sp>
        <p:nvSpPr>
          <p:cNvPr id="4" name="Zástupný symbol pro zápatí 3">
            <a:extLst>
              <a:ext uri="{FF2B5EF4-FFF2-40B4-BE49-F238E27FC236}">
                <a16:creationId xmlns:a16="http://schemas.microsoft.com/office/drawing/2014/main" id="{98BB6F38-4D44-9840-89C1-FF42C22B0042}"/>
              </a:ext>
            </a:extLst>
          </p:cNvPr>
          <p:cNvSpPr>
            <a:spLocks noGrp="1"/>
          </p:cNvSpPr>
          <p:nvPr>
            <p:ph type="ftr" sz="quarter" idx="11"/>
          </p:nvPr>
        </p:nvSpPr>
        <p:spPr>
          <a:xfrm>
            <a:off x="926307" y="6352877"/>
            <a:ext cx="7453312" cy="312739"/>
          </a:xfrm>
          <a:prstGeom prst="rect">
            <a:avLst/>
          </a:prstGeom>
        </p:spPr>
        <p:txBody>
          <a:bodyPr/>
          <a:lstStyle/>
          <a:p>
            <a:r>
              <a:rPr lang="cs-CZ" dirty="0"/>
              <a:t>text</a:t>
            </a:r>
          </a:p>
        </p:txBody>
      </p:sp>
      <p:sp>
        <p:nvSpPr>
          <p:cNvPr id="5" name="Zástupný symbol pro číslo snímku 4">
            <a:extLst>
              <a:ext uri="{FF2B5EF4-FFF2-40B4-BE49-F238E27FC236}">
                <a16:creationId xmlns:a16="http://schemas.microsoft.com/office/drawing/2014/main" id="{203DEF9F-619E-514F-B49B-61758FC00CE4}"/>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225244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414C914-950A-7942-B0E9-3FEB6F7F39C1}"/>
              </a:ext>
            </a:extLst>
          </p:cNvPr>
          <p:cNvSpPr>
            <a:spLocks noGrp="1"/>
          </p:cNvSpPr>
          <p:nvPr>
            <p:ph type="dt" sz="half" idx="10"/>
          </p:nvPr>
        </p:nvSpPr>
        <p:spPr/>
        <p:txBody>
          <a:bodyPr/>
          <a:lstStyle/>
          <a:p>
            <a:fld id="{25CBDC4E-A034-0F4F-963D-96AE1C40BED7}" type="datetime3">
              <a:rPr lang="cs-CZ" smtClean="0"/>
              <a:t>24/09/24</a:t>
            </a:fld>
            <a:endParaRPr lang="cs-CZ" dirty="0"/>
          </a:p>
        </p:txBody>
      </p:sp>
      <p:sp>
        <p:nvSpPr>
          <p:cNvPr id="3" name="Zástupný symbol pro zápatí 2">
            <a:extLst>
              <a:ext uri="{FF2B5EF4-FFF2-40B4-BE49-F238E27FC236}">
                <a16:creationId xmlns:a16="http://schemas.microsoft.com/office/drawing/2014/main" id="{0DCF0096-0579-6045-8D0F-A71D64397B89}"/>
              </a:ext>
            </a:extLst>
          </p:cNvPr>
          <p:cNvSpPr>
            <a:spLocks noGrp="1"/>
          </p:cNvSpPr>
          <p:nvPr>
            <p:ph type="ftr" sz="quarter" idx="11"/>
          </p:nvPr>
        </p:nvSpPr>
        <p:spPr>
          <a:xfrm>
            <a:off x="926307" y="6356349"/>
            <a:ext cx="7453312" cy="309266"/>
          </a:xfrm>
          <a:prstGeom prst="rect">
            <a:avLst/>
          </a:prstGeom>
        </p:spPr>
        <p:txBody>
          <a:bodyPr/>
          <a:lstStyle/>
          <a:p>
            <a:r>
              <a:rPr lang="cs-CZ" dirty="0"/>
              <a:t>text</a:t>
            </a:r>
          </a:p>
        </p:txBody>
      </p:sp>
      <p:sp>
        <p:nvSpPr>
          <p:cNvPr id="4" name="Zástupný symbol pro číslo snímku 3">
            <a:extLst>
              <a:ext uri="{FF2B5EF4-FFF2-40B4-BE49-F238E27FC236}">
                <a16:creationId xmlns:a16="http://schemas.microsoft.com/office/drawing/2014/main" id="{0E670FDF-F365-974E-B39A-0DEC9CD46AE4}"/>
              </a:ext>
            </a:extLst>
          </p:cNvPr>
          <p:cNvSpPr>
            <a:spLocks noGrp="1"/>
          </p:cNvSpPr>
          <p:nvPr>
            <p:ph type="sldNum" sz="quarter" idx="12"/>
          </p:nvPr>
        </p:nvSpPr>
        <p:spPr/>
        <p:txBody>
          <a:bodyPr/>
          <a:lstStyle/>
          <a:p>
            <a:fld id="{1EA44BAA-1A06-B141-8215-9D88CF6A7203}" type="slidenum">
              <a:rPr lang="cs-CZ" smtClean="0"/>
              <a:t>‹#›</a:t>
            </a:fld>
            <a:endParaRPr lang="cs-CZ" dirty="0"/>
          </a:p>
        </p:txBody>
      </p:sp>
    </p:spTree>
    <p:extLst>
      <p:ext uri="{BB962C8B-B14F-4D97-AF65-F5344CB8AC3E}">
        <p14:creationId xmlns:p14="http://schemas.microsoft.com/office/powerpoint/2010/main" val="269708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A41D-18F5-2B4E-BE99-D6457D846CF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cs-CZ"/>
          </a:p>
        </p:txBody>
      </p:sp>
      <p:sp>
        <p:nvSpPr>
          <p:cNvPr id="3" name="Subtitle 2">
            <a:extLst>
              <a:ext uri="{FF2B5EF4-FFF2-40B4-BE49-F238E27FC236}">
                <a16:creationId xmlns:a16="http://schemas.microsoft.com/office/drawing/2014/main" id="{0400582C-01B7-3F42-AD28-9B7DF4DD5F3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3B0C3A37-4F77-534E-9AF3-D82BFE15450D}"/>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5" name="Footer Placeholder 4">
            <a:extLst>
              <a:ext uri="{FF2B5EF4-FFF2-40B4-BE49-F238E27FC236}">
                <a16:creationId xmlns:a16="http://schemas.microsoft.com/office/drawing/2014/main" id="{2BCDCCB8-70AD-574C-9AA9-B02DA9D9DB6F}"/>
              </a:ext>
            </a:extLst>
          </p:cNvPr>
          <p:cNvSpPr>
            <a:spLocks noGrp="1"/>
          </p:cNvSpPr>
          <p:nvPr>
            <p:ph type="ftr" sz="quarter" idx="11"/>
          </p:nvPr>
        </p:nvSpPr>
        <p:spPr/>
        <p:txBody>
          <a:bodyPr/>
          <a:lstStyle/>
          <a:p>
            <a:endParaRPr lang="cs-CZ" dirty="0"/>
          </a:p>
        </p:txBody>
      </p:sp>
      <p:sp>
        <p:nvSpPr>
          <p:cNvPr id="6" name="Slide Number Placeholder 5">
            <a:extLst>
              <a:ext uri="{FF2B5EF4-FFF2-40B4-BE49-F238E27FC236}">
                <a16:creationId xmlns:a16="http://schemas.microsoft.com/office/drawing/2014/main" id="{47B3117F-487E-494C-9FA1-CB037C2CB28F}"/>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155916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6EA4-94EE-9E4C-9451-0C053C350ACF}"/>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2060C682-265E-EE41-A540-118A3A3903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904DCE98-8002-BC4F-85CF-80F1678C4DE6}"/>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5" name="Footer Placeholder 4">
            <a:extLst>
              <a:ext uri="{FF2B5EF4-FFF2-40B4-BE49-F238E27FC236}">
                <a16:creationId xmlns:a16="http://schemas.microsoft.com/office/drawing/2014/main" id="{5C100820-F6DD-5A4F-80F7-CAC42703D5E2}"/>
              </a:ext>
            </a:extLst>
          </p:cNvPr>
          <p:cNvSpPr>
            <a:spLocks noGrp="1"/>
          </p:cNvSpPr>
          <p:nvPr>
            <p:ph type="ftr" sz="quarter" idx="11"/>
          </p:nvPr>
        </p:nvSpPr>
        <p:spPr/>
        <p:txBody>
          <a:bodyPr/>
          <a:lstStyle/>
          <a:p>
            <a:endParaRPr lang="cs-CZ" dirty="0"/>
          </a:p>
        </p:txBody>
      </p:sp>
      <p:sp>
        <p:nvSpPr>
          <p:cNvPr id="6" name="Slide Number Placeholder 5">
            <a:extLst>
              <a:ext uri="{FF2B5EF4-FFF2-40B4-BE49-F238E27FC236}">
                <a16:creationId xmlns:a16="http://schemas.microsoft.com/office/drawing/2014/main" id="{61E03D53-E799-BF42-83F0-6B6D5E020F0F}"/>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390410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3AB-3AE5-6C49-B89B-0B3333B9A57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85A51D72-6450-1245-B950-D14EEE9BCDF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BA13D4-2C24-4B4C-A527-271234776FCA}"/>
              </a:ext>
            </a:extLst>
          </p:cNvPr>
          <p:cNvSpPr>
            <a:spLocks noGrp="1"/>
          </p:cNvSpPr>
          <p:nvPr>
            <p:ph type="dt" sz="half" idx="10"/>
          </p:nvPr>
        </p:nvSpPr>
        <p:spPr/>
        <p:txBody>
          <a:bodyPr/>
          <a:lstStyle/>
          <a:p>
            <a:fld id="{BF7BC748-752E-9E47-952B-1B6B12A8FBCB}" type="datetimeFigureOut">
              <a:rPr lang="cs-CZ" smtClean="0"/>
              <a:t>24.09.2024</a:t>
            </a:fld>
            <a:endParaRPr lang="cs-CZ" dirty="0"/>
          </a:p>
        </p:txBody>
      </p:sp>
      <p:sp>
        <p:nvSpPr>
          <p:cNvPr id="5" name="Footer Placeholder 4">
            <a:extLst>
              <a:ext uri="{FF2B5EF4-FFF2-40B4-BE49-F238E27FC236}">
                <a16:creationId xmlns:a16="http://schemas.microsoft.com/office/drawing/2014/main" id="{9B86D41A-5F70-D542-B768-4CA673DBA815}"/>
              </a:ext>
            </a:extLst>
          </p:cNvPr>
          <p:cNvSpPr>
            <a:spLocks noGrp="1"/>
          </p:cNvSpPr>
          <p:nvPr>
            <p:ph type="ftr" sz="quarter" idx="11"/>
          </p:nvPr>
        </p:nvSpPr>
        <p:spPr/>
        <p:txBody>
          <a:bodyPr/>
          <a:lstStyle/>
          <a:p>
            <a:endParaRPr lang="cs-CZ" dirty="0"/>
          </a:p>
        </p:txBody>
      </p:sp>
      <p:sp>
        <p:nvSpPr>
          <p:cNvPr id="6" name="Slide Number Placeholder 5">
            <a:extLst>
              <a:ext uri="{FF2B5EF4-FFF2-40B4-BE49-F238E27FC236}">
                <a16:creationId xmlns:a16="http://schemas.microsoft.com/office/drawing/2014/main" id="{5D784A22-3709-7E43-ADD3-04B31F1D2000}"/>
              </a:ext>
            </a:extLst>
          </p:cNvPr>
          <p:cNvSpPr>
            <a:spLocks noGrp="1"/>
          </p:cNvSpPr>
          <p:nvPr>
            <p:ph type="sldNum" sz="quarter" idx="12"/>
          </p:nvPr>
        </p:nvSpPr>
        <p:spPr/>
        <p:txBody>
          <a:bodyPr/>
          <a:lstStyle/>
          <a:p>
            <a:fld id="{F00BBC17-8541-E34F-8869-9598F72269DC}" type="slidenum">
              <a:rPr lang="cs-CZ" smtClean="0"/>
              <a:t>‹#›</a:t>
            </a:fld>
            <a:endParaRPr lang="cs-CZ" dirty="0"/>
          </a:p>
        </p:txBody>
      </p:sp>
    </p:spTree>
    <p:extLst>
      <p:ext uri="{BB962C8B-B14F-4D97-AF65-F5344CB8AC3E}">
        <p14:creationId xmlns:p14="http://schemas.microsoft.com/office/powerpoint/2010/main" val="3191223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6D6CC12-ACA0-634F-80C9-398209300785}"/>
              </a:ext>
            </a:extLst>
          </p:cNvPr>
          <p:cNvSpPr>
            <a:spLocks noGrp="1"/>
          </p:cNvSpPr>
          <p:nvPr>
            <p:ph type="title"/>
          </p:nvPr>
        </p:nvSpPr>
        <p:spPr>
          <a:xfrm>
            <a:off x="150147" y="1054248"/>
            <a:ext cx="8848965" cy="1021977"/>
          </a:xfrm>
          <a:prstGeom prst="rect">
            <a:avLst/>
          </a:prstGeom>
        </p:spPr>
        <p:txBody>
          <a:bodyPr vert="horz" lIns="91440" tIns="45720" rIns="91440" bIns="45720" rtlCol="0" anchor="b">
            <a:noAutofit/>
          </a:bodyPr>
          <a:lstStyle/>
          <a:p>
            <a:r>
              <a:rPr lang="cs-CZ" dirty="0"/>
              <a:t>Nadpis</a:t>
            </a:r>
          </a:p>
        </p:txBody>
      </p:sp>
      <p:sp>
        <p:nvSpPr>
          <p:cNvPr id="3" name="Zástupný text 2">
            <a:extLst>
              <a:ext uri="{FF2B5EF4-FFF2-40B4-BE49-F238E27FC236}">
                <a16:creationId xmlns:a16="http://schemas.microsoft.com/office/drawing/2014/main" id="{67F40DBE-8FC7-7448-B1A4-0F1683F3C44E}"/>
              </a:ext>
            </a:extLst>
          </p:cNvPr>
          <p:cNvSpPr>
            <a:spLocks noGrp="1"/>
          </p:cNvSpPr>
          <p:nvPr>
            <p:ph type="body" idx="1"/>
          </p:nvPr>
        </p:nvSpPr>
        <p:spPr>
          <a:xfrm>
            <a:off x="150971" y="2229316"/>
            <a:ext cx="8848964" cy="3973942"/>
          </a:xfrm>
          <a:prstGeom prst="rect">
            <a:avLst/>
          </a:prstGeom>
        </p:spPr>
        <p:txBody>
          <a:bodyPr vert="horz" lIns="91440" tIns="45720" rIns="91440" bIns="45720" rtlCol="0">
            <a:normAutofit/>
          </a:bodyPr>
          <a:lstStyle/>
          <a:p>
            <a:r>
              <a:rPr lang="cs-CZ" dirty="0"/>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E6F516F3-F99B-5944-9236-CEAA133959A3}"/>
              </a:ext>
            </a:extLst>
          </p:cNvPr>
          <p:cNvSpPr>
            <a:spLocks noGrp="1"/>
          </p:cNvSpPr>
          <p:nvPr>
            <p:ph type="dt" sz="half" idx="2"/>
          </p:nvPr>
        </p:nvSpPr>
        <p:spPr>
          <a:xfrm>
            <a:off x="152623" y="6356350"/>
            <a:ext cx="774477" cy="312738"/>
          </a:xfrm>
          <a:prstGeom prst="rect">
            <a:avLst/>
          </a:prstGeom>
        </p:spPr>
        <p:txBody>
          <a:bodyPr vert="horz" lIns="91440" tIns="45720" rIns="91440" bIns="45720" rtlCol="0" anchor="ctr"/>
          <a:lstStyle>
            <a:lvl1pPr algn="l">
              <a:defRPr sz="900">
                <a:solidFill>
                  <a:schemeClr val="tx1">
                    <a:tint val="75000"/>
                  </a:schemeClr>
                </a:solidFill>
              </a:defRPr>
            </a:lvl1pPr>
          </a:lstStyle>
          <a:p>
            <a:fld id="{7FCD0002-C91F-8548-89A7-9BF65FF7DADF}"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36D98F16-2029-8D49-91DD-2C737D88DDBC}"/>
              </a:ext>
            </a:extLst>
          </p:cNvPr>
          <p:cNvSpPr>
            <a:spLocks noGrp="1"/>
          </p:cNvSpPr>
          <p:nvPr>
            <p:ph type="sldNum" sz="quarter" idx="4"/>
          </p:nvPr>
        </p:nvSpPr>
        <p:spPr>
          <a:xfrm>
            <a:off x="8535426" y="6356350"/>
            <a:ext cx="459581" cy="312739"/>
          </a:xfrm>
          <a:prstGeom prst="rect">
            <a:avLst/>
          </a:prstGeom>
        </p:spPr>
        <p:txBody>
          <a:bodyPr vert="horz" lIns="91440" tIns="45720" rIns="91440" bIns="45720" rtlCol="0" anchor="ctr"/>
          <a:lstStyle>
            <a:lvl1pPr algn="l">
              <a:defRPr sz="900">
                <a:solidFill>
                  <a:schemeClr val="tx1">
                    <a:tint val="75000"/>
                  </a:schemeClr>
                </a:solidFill>
              </a:defRPr>
            </a:lvl1pPr>
          </a:lstStyle>
          <a:p>
            <a:fld id="{1EA44BAA-1A06-B141-8215-9D88CF6A7203}" type="slidenum">
              <a:rPr lang="cs-CZ" smtClean="0"/>
              <a:pPr/>
              <a:t>‹#›</a:t>
            </a:fld>
            <a:endParaRPr lang="cs-CZ" dirty="0"/>
          </a:p>
        </p:txBody>
      </p:sp>
      <p:sp>
        <p:nvSpPr>
          <p:cNvPr id="10" name="Zástupný symbol pro zápatí 9">
            <a:extLst>
              <a:ext uri="{FF2B5EF4-FFF2-40B4-BE49-F238E27FC236}">
                <a16:creationId xmlns:a16="http://schemas.microsoft.com/office/drawing/2014/main" id="{D62A909B-22CA-3945-A5C2-F5DBFE050F9F}"/>
              </a:ext>
            </a:extLst>
          </p:cNvPr>
          <p:cNvSpPr>
            <a:spLocks noGrp="1"/>
          </p:cNvSpPr>
          <p:nvPr>
            <p:ph type="ftr" sz="quarter" idx="3"/>
          </p:nvPr>
        </p:nvSpPr>
        <p:spPr>
          <a:xfrm>
            <a:off x="1020726" y="6356351"/>
            <a:ext cx="7358892" cy="312738"/>
          </a:xfrm>
          <a:prstGeom prst="rect">
            <a:avLst/>
          </a:prstGeom>
        </p:spPr>
        <p:txBody>
          <a:bodyPr vert="horz" lIns="91440" tIns="45720" rIns="91440" bIns="45720" rtlCol="0" anchor="ctr"/>
          <a:lstStyle>
            <a:lvl1pPr algn="l">
              <a:defRPr sz="900">
                <a:solidFill>
                  <a:schemeClr val="tx1">
                    <a:tint val="75000"/>
                  </a:schemeClr>
                </a:solidFill>
              </a:defRPr>
            </a:lvl1pPr>
          </a:lstStyle>
          <a:p>
            <a:r>
              <a:rPr lang="cs-CZ" dirty="0"/>
              <a:t>text</a:t>
            </a:r>
          </a:p>
        </p:txBody>
      </p:sp>
      <p:pic>
        <p:nvPicPr>
          <p:cNvPr id="200" name="Obrázek 199" descr="Obsah obrázku interiér, objekt&#10;&#10;&#10;&#10;Popis se vygeneroval automaticky.">
            <a:extLst>
              <a:ext uri="{FF2B5EF4-FFF2-40B4-BE49-F238E27FC236}">
                <a16:creationId xmlns:a16="http://schemas.microsoft.com/office/drawing/2014/main" id="{AA61ED3A-CA33-6E4C-A585-092513765F0E}"/>
              </a:ext>
            </a:extLst>
          </p:cNvPr>
          <p:cNvPicPr>
            <a:picLocks noChangeAspect="1"/>
          </p:cNvPicPr>
          <p:nvPr userDrawn="1"/>
        </p:nvPicPr>
        <p:blipFill>
          <a:blip r:embed="rId8"/>
          <a:stretch>
            <a:fillRect/>
          </a:stretch>
        </p:blipFill>
        <p:spPr>
          <a:xfrm>
            <a:off x="155096" y="199546"/>
            <a:ext cx="5156200" cy="647700"/>
          </a:xfrm>
          <a:prstGeom prst="rect">
            <a:avLst/>
          </a:prstGeom>
        </p:spPr>
      </p:pic>
    </p:spTree>
    <p:extLst>
      <p:ext uri="{BB962C8B-B14F-4D97-AF65-F5344CB8AC3E}">
        <p14:creationId xmlns:p14="http://schemas.microsoft.com/office/powerpoint/2010/main" val="15640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l" defTabSz="685800" rtl="0" eaLnBrk="1" latinLnBrk="0" hangingPunct="1">
        <a:lnSpc>
          <a:spcPct val="90000"/>
        </a:lnSpc>
        <a:spcBef>
          <a:spcPct val="0"/>
        </a:spcBef>
        <a:buNone/>
        <a:defRPr sz="3000" b="1" i="0" kern="1200">
          <a:solidFill>
            <a:schemeClr val="tx1"/>
          </a:solidFill>
          <a:latin typeface="Calibri" panose="020F0502020204030204" pitchFamily="34" charset="0"/>
          <a:ea typeface="+mj-ea"/>
          <a:cs typeface="Calibri" panose="020F050202020403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200" b="0" i="0" kern="1200">
          <a:solidFill>
            <a:schemeClr val="tx1"/>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73" userDrawn="1">
          <p15:clr>
            <a:srgbClr val="F26B43"/>
          </p15:clr>
        </p15:guide>
        <p15:guide id="2" pos="2880" userDrawn="1">
          <p15:clr>
            <a:srgbClr val="F26B43"/>
          </p15:clr>
        </p15:guide>
        <p15:guide id="3" orient="horz" pos="119" userDrawn="1">
          <p15:clr>
            <a:srgbClr val="F26B43"/>
          </p15:clr>
        </p15:guide>
        <p15:guide id="4" orient="horz" pos="4201" userDrawn="1">
          <p15:clr>
            <a:srgbClr val="F26B43"/>
          </p15:clr>
        </p15:guide>
        <p15:guide id="5" pos="91" userDrawn="1">
          <p15:clr>
            <a:srgbClr val="F26B43"/>
          </p15:clr>
        </p15:guide>
        <p15:guide id="6" pos="5669" userDrawn="1">
          <p15:clr>
            <a:srgbClr val="F26B43"/>
          </p15:clr>
        </p15:guide>
        <p15:guide id="7" pos="2829" userDrawn="1">
          <p15:clr>
            <a:srgbClr val="F26B43"/>
          </p15:clr>
        </p15:guide>
        <p15:guide id="8" pos="2931" userDrawn="1">
          <p15:clr>
            <a:srgbClr val="F26B43"/>
          </p15:clr>
        </p15:guide>
        <p15:guide id="9" orient="horz" pos="2001" userDrawn="1">
          <p15:clr>
            <a:srgbClr val="F26B43"/>
          </p15:clr>
        </p15:guide>
        <p15:guide id="10" pos="5363" userDrawn="1">
          <p15:clr>
            <a:srgbClr val="F26B43"/>
          </p15:clr>
        </p15:guide>
        <p15:guide id="11" pos="5279" userDrawn="1">
          <p15:clr>
            <a:srgbClr val="F26B43"/>
          </p15:clr>
        </p15:guide>
        <p15:guide id="12" orient="horz" pos="3997" userDrawn="1">
          <p15:clr>
            <a:srgbClr val="F26B43"/>
          </p15:clr>
        </p15:guide>
        <p15:guide id="13" pos="2744" userDrawn="1">
          <p15:clr>
            <a:srgbClr val="F26B43"/>
          </p15:clr>
        </p15:guide>
        <p15:guide id="14" orient="horz" pos="2432" userDrawn="1">
          <p15:clr>
            <a:srgbClr val="F26B43"/>
          </p15:clr>
        </p15:guide>
        <p15:guide id="15" orient="horz" pos="3906" userDrawn="1">
          <p15:clr>
            <a:srgbClr val="F26B43"/>
          </p15:clr>
        </p15:guide>
        <p15:guide id="16" orient="horz" pos="527" userDrawn="1">
          <p15:clr>
            <a:srgbClr val="F26B43"/>
          </p15:clr>
        </p15:guide>
        <p15:guide id="17" orient="horz" pos="663" userDrawn="1">
          <p15:clr>
            <a:srgbClr val="F26B43"/>
          </p15:clr>
        </p15:guide>
        <p15:guide id="18" pos="533" userDrawn="1">
          <p15:clr>
            <a:srgbClr val="F26B43"/>
          </p15:clr>
        </p15:guide>
        <p15:guide id="19" pos="58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2C198-AF9F-0A41-9A82-28EC7DDD757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CC45F5F5-E124-A54B-9981-D7FA5E3DED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302942D7-B669-9940-B52D-60CF522EFEE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F7BC748-752E-9E47-952B-1B6B12A8FBCB}" type="datetimeFigureOut">
              <a:rPr lang="cs-CZ" smtClean="0"/>
              <a:t>24.09.2024</a:t>
            </a:fld>
            <a:endParaRPr lang="cs-CZ" dirty="0"/>
          </a:p>
        </p:txBody>
      </p:sp>
      <p:sp>
        <p:nvSpPr>
          <p:cNvPr id="5" name="Footer Placeholder 4">
            <a:extLst>
              <a:ext uri="{FF2B5EF4-FFF2-40B4-BE49-F238E27FC236}">
                <a16:creationId xmlns:a16="http://schemas.microsoft.com/office/drawing/2014/main" id="{6762DEF7-65E0-8647-8D41-57980F1E51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dirty="0"/>
          </a:p>
        </p:txBody>
      </p:sp>
      <p:sp>
        <p:nvSpPr>
          <p:cNvPr id="6" name="Slide Number Placeholder 5">
            <a:extLst>
              <a:ext uri="{FF2B5EF4-FFF2-40B4-BE49-F238E27FC236}">
                <a16:creationId xmlns:a16="http://schemas.microsoft.com/office/drawing/2014/main" id="{B77E33C7-0C21-634B-9232-89AED669212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0BBC17-8541-E34F-8869-9598F72269DC}" type="slidenum">
              <a:rPr lang="cs-CZ" smtClean="0"/>
              <a:t>‹#›</a:t>
            </a:fld>
            <a:endParaRPr lang="cs-CZ" dirty="0"/>
          </a:p>
        </p:txBody>
      </p:sp>
    </p:spTree>
    <p:extLst>
      <p:ext uri="{BB962C8B-B14F-4D97-AF65-F5344CB8AC3E}">
        <p14:creationId xmlns:p14="http://schemas.microsoft.com/office/powerpoint/2010/main" val="160991915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3" r:id="rId6"/>
    <p:sldLayoutId id="2147483666"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C7814-19D0-D044-AD35-ED9091139AEE}"/>
              </a:ext>
            </a:extLst>
          </p:cNvPr>
          <p:cNvSpPr>
            <a:spLocks noGrp="1"/>
          </p:cNvSpPr>
          <p:nvPr>
            <p:ph type="ctrTitle"/>
          </p:nvPr>
        </p:nvSpPr>
        <p:spPr/>
        <p:txBody>
          <a:bodyPr/>
          <a:lstStyle/>
          <a:p>
            <a:r>
              <a:rPr lang="cs-CZ" sz="3600" dirty="0">
                <a:solidFill>
                  <a:srgbClr val="00A499"/>
                </a:solidFill>
              </a:rPr>
              <a:t>Ekonomika a systém organizace městských kulturních zařízení</a:t>
            </a:r>
            <a:br>
              <a:rPr lang="cs-CZ" sz="3600" dirty="0">
                <a:solidFill>
                  <a:srgbClr val="00A499"/>
                </a:solidFill>
              </a:rPr>
            </a:br>
            <a:endParaRPr lang="cs-CZ" sz="3600" dirty="0">
              <a:solidFill>
                <a:schemeClr val="accent1">
                  <a:lumMod val="75000"/>
                </a:schemeClr>
              </a:solidFill>
            </a:endParaRPr>
          </a:p>
        </p:txBody>
      </p:sp>
      <p:sp>
        <p:nvSpPr>
          <p:cNvPr id="3" name="Podnadpis 2">
            <a:extLst>
              <a:ext uri="{FF2B5EF4-FFF2-40B4-BE49-F238E27FC236}">
                <a16:creationId xmlns:a16="http://schemas.microsoft.com/office/drawing/2014/main" id="{D3462E6A-BA43-6348-924A-E49976C5622D}"/>
              </a:ext>
            </a:extLst>
          </p:cNvPr>
          <p:cNvSpPr>
            <a:spLocks noGrp="1"/>
          </p:cNvSpPr>
          <p:nvPr>
            <p:ph type="subTitle" idx="1"/>
          </p:nvPr>
        </p:nvSpPr>
        <p:spPr>
          <a:xfrm>
            <a:off x="148100" y="3602038"/>
            <a:ext cx="8847800" cy="2598737"/>
          </a:xfrm>
        </p:spPr>
        <p:txBody>
          <a:bodyPr/>
          <a:lstStyle/>
          <a:p>
            <a:pPr algn="l"/>
            <a:r>
              <a:rPr lang="cs-CZ" dirty="0"/>
              <a:t>		</a:t>
            </a:r>
            <a:r>
              <a:rPr lang="cs-CZ" b="1" dirty="0">
                <a:solidFill>
                  <a:srgbClr val="0070C0"/>
                </a:solidFill>
              </a:rPr>
              <a:t>	Autor: 	</a:t>
            </a:r>
            <a:r>
              <a:rPr lang="cs-CZ" dirty="0"/>
              <a:t>	Bc. Bohuslav Vondruška, DiS.</a:t>
            </a:r>
          </a:p>
          <a:p>
            <a:pPr algn="l"/>
            <a:r>
              <a:rPr lang="cs-CZ" dirty="0"/>
              <a:t>			</a:t>
            </a:r>
            <a:r>
              <a:rPr lang="cs-CZ" b="1" dirty="0">
                <a:solidFill>
                  <a:srgbClr val="0070C0"/>
                </a:solidFill>
              </a:rPr>
              <a:t>Vedoucí: </a:t>
            </a:r>
            <a:r>
              <a:rPr lang="cs-CZ" dirty="0"/>
              <a:t>	Ing. Bc. Jiří Bečica, Ph.D.</a:t>
            </a:r>
          </a:p>
        </p:txBody>
      </p:sp>
      <p:sp>
        <p:nvSpPr>
          <p:cNvPr id="4" name="Zástupný symbol pro datum 3">
            <a:extLst>
              <a:ext uri="{FF2B5EF4-FFF2-40B4-BE49-F238E27FC236}">
                <a16:creationId xmlns:a16="http://schemas.microsoft.com/office/drawing/2014/main" id="{B98121F1-3D8E-594F-90DB-4F0B98C01E15}"/>
              </a:ext>
            </a:extLst>
          </p:cNvPr>
          <p:cNvSpPr>
            <a:spLocks noGrp="1"/>
          </p:cNvSpPr>
          <p:nvPr>
            <p:ph type="dt" sz="half" idx="10"/>
          </p:nvPr>
        </p:nvSpPr>
        <p:spPr/>
        <p:txBody>
          <a:bodyPr/>
          <a:lstStyle/>
          <a:p>
            <a:fld id="{1361AFFB-D433-B047-9BA8-E42A060EB3E7}" type="datetime3">
              <a:rPr lang="cs-CZ" smtClean="0">
                <a:solidFill>
                  <a:schemeClr val="tx1"/>
                </a:solidFill>
              </a:rPr>
              <a:t>24/09/24</a:t>
            </a:fld>
            <a:endParaRPr lang="cs-CZ" dirty="0">
              <a:solidFill>
                <a:schemeClr val="tx1"/>
              </a:solidFill>
            </a:endParaRPr>
          </a:p>
        </p:txBody>
      </p:sp>
      <p:sp>
        <p:nvSpPr>
          <p:cNvPr id="6" name="Zástupný symbol pro číslo snímku 5">
            <a:extLst>
              <a:ext uri="{FF2B5EF4-FFF2-40B4-BE49-F238E27FC236}">
                <a16:creationId xmlns:a16="http://schemas.microsoft.com/office/drawing/2014/main" id="{D4A7925D-4BBE-3C40-9FF4-E305464874B4}"/>
              </a:ext>
            </a:extLst>
          </p:cNvPr>
          <p:cNvSpPr>
            <a:spLocks noGrp="1"/>
          </p:cNvSpPr>
          <p:nvPr>
            <p:ph type="sldNum" sz="quarter" idx="12"/>
          </p:nvPr>
        </p:nvSpPr>
        <p:spPr/>
        <p:txBody>
          <a:bodyPr/>
          <a:lstStyle/>
          <a:p>
            <a:fld id="{1EA44BAA-1A06-B141-8215-9D88CF6A7203}" type="slidenum">
              <a:rPr lang="cs-CZ" smtClean="0"/>
              <a:t>0</a:t>
            </a:fld>
            <a:endParaRPr lang="cs-CZ" dirty="0"/>
          </a:p>
        </p:txBody>
      </p:sp>
    </p:spTree>
    <p:extLst>
      <p:ext uri="{BB962C8B-B14F-4D97-AF65-F5344CB8AC3E}">
        <p14:creationId xmlns:p14="http://schemas.microsoft.com/office/powerpoint/2010/main" val="1901649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BE8C4F35-B184-56A8-7280-D368B6EC6E76}"/>
              </a:ext>
            </a:extLst>
          </p:cNvPr>
          <p:cNvSpPr>
            <a:spLocks noGrp="1"/>
          </p:cNvSpPr>
          <p:nvPr>
            <p:ph type="dt" sz="half" idx="10"/>
          </p:nvPr>
        </p:nvSpPr>
        <p:spPr/>
        <p:txBody>
          <a:bodyPr/>
          <a:lstStyle/>
          <a:p>
            <a:fld id="{1361AFFB-D433-B047-9BA8-E42A060EB3E7}"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81ED2217-C7FF-3C27-608B-F2090D58D742}"/>
              </a:ext>
            </a:extLst>
          </p:cNvPr>
          <p:cNvSpPr>
            <a:spLocks noGrp="1"/>
          </p:cNvSpPr>
          <p:nvPr>
            <p:ph type="sldNum" sz="quarter" idx="12"/>
          </p:nvPr>
        </p:nvSpPr>
        <p:spPr/>
        <p:txBody>
          <a:bodyPr/>
          <a:lstStyle/>
          <a:p>
            <a:fld id="{1EA44BAA-1A06-B141-8215-9D88CF6A7203}" type="slidenum">
              <a:rPr lang="cs-CZ" smtClean="0"/>
              <a:t>9</a:t>
            </a:fld>
            <a:endParaRPr lang="cs-CZ" dirty="0"/>
          </a:p>
        </p:txBody>
      </p:sp>
      <p:graphicFrame>
        <p:nvGraphicFramePr>
          <p:cNvPr id="10" name="Tabulka 9">
            <a:extLst>
              <a:ext uri="{FF2B5EF4-FFF2-40B4-BE49-F238E27FC236}">
                <a16:creationId xmlns:a16="http://schemas.microsoft.com/office/drawing/2014/main" id="{1C407C3E-7A9B-16DC-3028-5385C51A8754}"/>
              </a:ext>
            </a:extLst>
          </p:cNvPr>
          <p:cNvGraphicFramePr>
            <a:graphicFrameLocks noGrp="1"/>
          </p:cNvGraphicFramePr>
          <p:nvPr>
            <p:extLst>
              <p:ext uri="{D42A27DB-BD31-4B8C-83A1-F6EECF244321}">
                <p14:modId xmlns:p14="http://schemas.microsoft.com/office/powerpoint/2010/main" val="3351972798"/>
              </p:ext>
            </p:extLst>
          </p:nvPr>
        </p:nvGraphicFramePr>
        <p:xfrm>
          <a:off x="798947" y="2289642"/>
          <a:ext cx="7546106" cy="3554960"/>
        </p:xfrm>
        <a:graphic>
          <a:graphicData uri="http://schemas.openxmlformats.org/drawingml/2006/table">
            <a:tbl>
              <a:tblPr firstRow="1" firstCol="1" bandRow="1"/>
              <a:tblGrid>
                <a:gridCol w="1043207">
                  <a:extLst>
                    <a:ext uri="{9D8B030D-6E8A-4147-A177-3AD203B41FA5}">
                      <a16:colId xmlns:a16="http://schemas.microsoft.com/office/drawing/2014/main" val="459708620"/>
                    </a:ext>
                  </a:extLst>
                </a:gridCol>
                <a:gridCol w="1043207">
                  <a:extLst>
                    <a:ext uri="{9D8B030D-6E8A-4147-A177-3AD203B41FA5}">
                      <a16:colId xmlns:a16="http://schemas.microsoft.com/office/drawing/2014/main" val="682163524"/>
                    </a:ext>
                  </a:extLst>
                </a:gridCol>
                <a:gridCol w="693819">
                  <a:extLst>
                    <a:ext uri="{9D8B030D-6E8A-4147-A177-3AD203B41FA5}">
                      <a16:colId xmlns:a16="http://schemas.microsoft.com/office/drawing/2014/main" val="1223306538"/>
                    </a:ext>
                  </a:extLst>
                </a:gridCol>
                <a:gridCol w="693819">
                  <a:extLst>
                    <a:ext uri="{9D8B030D-6E8A-4147-A177-3AD203B41FA5}">
                      <a16:colId xmlns:a16="http://schemas.microsoft.com/office/drawing/2014/main" val="3139041088"/>
                    </a:ext>
                  </a:extLst>
                </a:gridCol>
                <a:gridCol w="693819">
                  <a:extLst>
                    <a:ext uri="{9D8B030D-6E8A-4147-A177-3AD203B41FA5}">
                      <a16:colId xmlns:a16="http://schemas.microsoft.com/office/drawing/2014/main" val="2335783499"/>
                    </a:ext>
                  </a:extLst>
                </a:gridCol>
                <a:gridCol w="732639">
                  <a:extLst>
                    <a:ext uri="{9D8B030D-6E8A-4147-A177-3AD203B41FA5}">
                      <a16:colId xmlns:a16="http://schemas.microsoft.com/office/drawing/2014/main" val="2849448856"/>
                    </a:ext>
                  </a:extLst>
                </a:gridCol>
                <a:gridCol w="732639">
                  <a:extLst>
                    <a:ext uri="{9D8B030D-6E8A-4147-A177-3AD203B41FA5}">
                      <a16:colId xmlns:a16="http://schemas.microsoft.com/office/drawing/2014/main" val="576316000"/>
                    </a:ext>
                  </a:extLst>
                </a:gridCol>
                <a:gridCol w="693819">
                  <a:extLst>
                    <a:ext uri="{9D8B030D-6E8A-4147-A177-3AD203B41FA5}">
                      <a16:colId xmlns:a16="http://schemas.microsoft.com/office/drawing/2014/main" val="3991735682"/>
                    </a:ext>
                  </a:extLst>
                </a:gridCol>
                <a:gridCol w="633523">
                  <a:extLst>
                    <a:ext uri="{9D8B030D-6E8A-4147-A177-3AD203B41FA5}">
                      <a16:colId xmlns:a16="http://schemas.microsoft.com/office/drawing/2014/main" val="862940302"/>
                    </a:ext>
                  </a:extLst>
                </a:gridCol>
                <a:gridCol w="585615">
                  <a:extLst>
                    <a:ext uri="{9D8B030D-6E8A-4147-A177-3AD203B41FA5}">
                      <a16:colId xmlns:a16="http://schemas.microsoft.com/office/drawing/2014/main" val="864739977"/>
                    </a:ext>
                  </a:extLst>
                </a:gridCol>
              </a:tblGrid>
              <a:tr h="27000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Město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Komparovaná jednotka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Autarkie</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Sobě- stačnost</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Aktivita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Likvidita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Průměrné náklady</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Pro-duktivita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cs-CZ"/>
                    </a:p>
                  </a:txBody>
                  <a:tcPr/>
                </a:tc>
                <a:extLst>
                  <a:ext uri="{0D108BD9-81ED-4DB2-BD59-A6C34878D82A}">
                    <a16:rowId xmlns:a16="http://schemas.microsoft.com/office/drawing/2014/main" val="2948483625"/>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Šumperk</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0,988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0,412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57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0,106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0,793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C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0,432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874"/>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0,660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0,750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473505"/>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0,988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0,455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B74"/>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0,774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A7D"/>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0,849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135519374"/>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0,992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9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0,732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0,628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479"/>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0,510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0,844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0,699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F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0,741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558839067"/>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0,993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A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0,632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579"/>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0,116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A6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0,149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F6C"/>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0,748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473836487"/>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Uherské Hradiště</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0,810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F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0,354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D71"/>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0,531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676"/>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0,293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470"/>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0,739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0,768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667040"/>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0,614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279"/>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0,310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670"/>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0,512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376"/>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0,350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C71"/>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560155808"/>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0,517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0,903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4137178437"/>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0,423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77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0,799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0,494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175"/>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0,743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43484958"/>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Kolín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0,928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081"/>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0,319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8770"/>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0,681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C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0,786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0,785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571678"/>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0,936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182"/>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0,795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0,868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3383374299"/>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0,971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6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0,737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47C"/>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0,370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8F72"/>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0,846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0,630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579"/>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0,785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916865868"/>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0,965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583"/>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0,854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57F"/>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0,558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A77"/>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0,142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E6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0,140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D6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0,704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640270073"/>
                  </a:ext>
                </a:extLst>
              </a:tr>
            </a:tbl>
          </a:graphicData>
        </a:graphic>
      </p:graphicFrame>
      <p:sp>
        <p:nvSpPr>
          <p:cNvPr id="12" name="TextovéPole 11">
            <a:extLst>
              <a:ext uri="{FF2B5EF4-FFF2-40B4-BE49-F238E27FC236}">
                <a16:creationId xmlns:a16="http://schemas.microsoft.com/office/drawing/2014/main" id="{2B4EAD09-A120-DCE5-427A-59CFCF3C0D20}"/>
              </a:ext>
            </a:extLst>
          </p:cNvPr>
          <p:cNvSpPr txBox="1"/>
          <p:nvPr/>
        </p:nvSpPr>
        <p:spPr>
          <a:xfrm>
            <a:off x="692728" y="1870987"/>
            <a:ext cx="4572000" cy="369332"/>
          </a:xfrm>
          <a:prstGeom prst="rect">
            <a:avLst/>
          </a:prstGeom>
          <a:noFill/>
        </p:spPr>
        <p:txBody>
          <a:bodyPr wrap="square">
            <a:spAutoFit/>
          </a:bodyPr>
          <a:lstStyle/>
          <a:p>
            <a:r>
              <a:rPr lang="cs-CZ" sz="1800" dirty="0">
                <a:solidFill>
                  <a:srgbClr val="0070C0"/>
                </a:solidFill>
                <a:effectLst/>
                <a:latin typeface="+mj-lt"/>
                <a:ea typeface="Times New Roman" panose="02020603050405020304" pitchFamily="18" charset="0"/>
              </a:rPr>
              <a:t>Přehled skóre komparace – ekonomická oblast</a:t>
            </a:r>
            <a:endParaRPr lang="cs-CZ" dirty="0">
              <a:solidFill>
                <a:srgbClr val="0070C0"/>
              </a:solidFill>
              <a:latin typeface="+mj-lt"/>
            </a:endParaRPr>
          </a:p>
        </p:txBody>
      </p:sp>
      <p:sp>
        <p:nvSpPr>
          <p:cNvPr id="14" name="TextovéPole 13">
            <a:extLst>
              <a:ext uri="{FF2B5EF4-FFF2-40B4-BE49-F238E27FC236}">
                <a16:creationId xmlns:a16="http://schemas.microsoft.com/office/drawing/2014/main" id="{094844FB-6710-75C3-650C-8A071A242370}"/>
              </a:ext>
            </a:extLst>
          </p:cNvPr>
          <p:cNvSpPr txBox="1"/>
          <p:nvPr/>
        </p:nvSpPr>
        <p:spPr>
          <a:xfrm>
            <a:off x="692728" y="5845362"/>
            <a:ext cx="4572000" cy="276999"/>
          </a:xfrm>
          <a:prstGeom prst="rect">
            <a:avLst/>
          </a:prstGeom>
          <a:noFill/>
        </p:spPr>
        <p:txBody>
          <a:bodyPr wrap="square">
            <a:spAutoFit/>
          </a:bodyPr>
          <a:lstStyle/>
          <a:p>
            <a:pPr>
              <a:spcBef>
                <a:spcPts val="300"/>
              </a:spcBef>
            </a:pPr>
            <a:r>
              <a:rPr lang="cs-CZ" sz="1200" i="1" dirty="0">
                <a:effectLst/>
                <a:latin typeface="+mj-lt"/>
                <a:ea typeface="Times New Roman" panose="02020603050405020304" pitchFamily="18" charset="0"/>
                <a:cs typeface="Times New Roman" panose="02020603050405020304" pitchFamily="18" charset="0"/>
              </a:rPr>
              <a:t>Zdroj: vlastní zpracování.</a:t>
            </a:r>
          </a:p>
        </p:txBody>
      </p:sp>
      <p:sp>
        <p:nvSpPr>
          <p:cNvPr id="2" name="Nadpis 1">
            <a:extLst>
              <a:ext uri="{FF2B5EF4-FFF2-40B4-BE49-F238E27FC236}">
                <a16:creationId xmlns:a16="http://schemas.microsoft.com/office/drawing/2014/main" id="{259B8261-1A9B-A4BE-9A5B-A34167163B6C}"/>
              </a:ext>
            </a:extLst>
          </p:cNvPr>
          <p:cNvSpPr txBox="1">
            <a:spLocks/>
          </p:cNvSpPr>
          <p:nvPr/>
        </p:nvSpPr>
        <p:spPr>
          <a:xfrm>
            <a:off x="146042" y="707734"/>
            <a:ext cx="8848965" cy="102197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050" b="1" i="0" kern="1200">
                <a:solidFill>
                  <a:schemeClr val="tx1"/>
                </a:solidFill>
                <a:latin typeface="Calibri" panose="020F0502020204030204" pitchFamily="34" charset="0"/>
                <a:ea typeface="+mj-ea"/>
                <a:cs typeface="Calibri" panose="020F0502020204030204" pitchFamily="34" charset="0"/>
              </a:defRPr>
            </a:lvl1pPr>
          </a:lstStyle>
          <a:p>
            <a:pPr algn="l"/>
            <a:r>
              <a:rPr lang="cs-CZ" sz="3300" dirty="0">
                <a:solidFill>
                  <a:srgbClr val="00A499"/>
                </a:solidFill>
              </a:rPr>
              <a:t>Výsledky hlavního cíle</a:t>
            </a:r>
          </a:p>
        </p:txBody>
      </p:sp>
    </p:spTree>
    <p:extLst>
      <p:ext uri="{BB962C8B-B14F-4D97-AF65-F5344CB8AC3E}">
        <p14:creationId xmlns:p14="http://schemas.microsoft.com/office/powerpoint/2010/main" val="231782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F73A63A0-31F8-493E-E091-99D4AAFE9939}"/>
              </a:ext>
            </a:extLst>
          </p:cNvPr>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28DE6273-527F-CDA0-2874-43E3C3B1C835}"/>
              </a:ext>
            </a:extLst>
          </p:cNvPr>
          <p:cNvSpPr>
            <a:spLocks noGrp="1"/>
          </p:cNvSpPr>
          <p:nvPr>
            <p:ph type="sldNum" sz="quarter" idx="12"/>
          </p:nvPr>
        </p:nvSpPr>
        <p:spPr/>
        <p:txBody>
          <a:bodyPr/>
          <a:lstStyle/>
          <a:p>
            <a:fld id="{1EA44BAA-1A06-B141-8215-9D88CF6A7203}" type="slidenum">
              <a:rPr lang="cs-CZ" smtClean="0"/>
              <a:t>10</a:t>
            </a:fld>
            <a:endParaRPr lang="cs-CZ" dirty="0"/>
          </a:p>
        </p:txBody>
      </p:sp>
      <p:graphicFrame>
        <p:nvGraphicFramePr>
          <p:cNvPr id="8" name="Tabulka 7">
            <a:extLst>
              <a:ext uri="{FF2B5EF4-FFF2-40B4-BE49-F238E27FC236}">
                <a16:creationId xmlns:a16="http://schemas.microsoft.com/office/drawing/2014/main" id="{01432B2B-C286-B081-BDFE-6C7B3B9ACE28}"/>
              </a:ext>
            </a:extLst>
          </p:cNvPr>
          <p:cNvGraphicFramePr>
            <a:graphicFrameLocks noGrp="1"/>
          </p:cNvGraphicFramePr>
          <p:nvPr>
            <p:extLst>
              <p:ext uri="{D42A27DB-BD31-4B8C-83A1-F6EECF244321}">
                <p14:modId xmlns:p14="http://schemas.microsoft.com/office/powerpoint/2010/main" val="727726395"/>
              </p:ext>
            </p:extLst>
          </p:nvPr>
        </p:nvGraphicFramePr>
        <p:xfrm>
          <a:off x="1002147" y="2129893"/>
          <a:ext cx="7139706" cy="3883255"/>
        </p:xfrm>
        <a:graphic>
          <a:graphicData uri="http://schemas.openxmlformats.org/drawingml/2006/table">
            <a:tbl>
              <a:tblPr firstRow="1" firstCol="1" bandRow="1"/>
              <a:tblGrid>
                <a:gridCol w="1060645">
                  <a:extLst>
                    <a:ext uri="{9D8B030D-6E8A-4147-A177-3AD203B41FA5}">
                      <a16:colId xmlns:a16="http://schemas.microsoft.com/office/drawing/2014/main" val="734345146"/>
                    </a:ext>
                  </a:extLst>
                </a:gridCol>
                <a:gridCol w="1060645">
                  <a:extLst>
                    <a:ext uri="{9D8B030D-6E8A-4147-A177-3AD203B41FA5}">
                      <a16:colId xmlns:a16="http://schemas.microsoft.com/office/drawing/2014/main" val="1124111016"/>
                    </a:ext>
                  </a:extLst>
                </a:gridCol>
                <a:gridCol w="634573">
                  <a:extLst>
                    <a:ext uri="{9D8B030D-6E8A-4147-A177-3AD203B41FA5}">
                      <a16:colId xmlns:a16="http://schemas.microsoft.com/office/drawing/2014/main" val="3438354354"/>
                    </a:ext>
                  </a:extLst>
                </a:gridCol>
                <a:gridCol w="634573">
                  <a:extLst>
                    <a:ext uri="{9D8B030D-6E8A-4147-A177-3AD203B41FA5}">
                      <a16:colId xmlns:a16="http://schemas.microsoft.com/office/drawing/2014/main" val="4292281280"/>
                    </a:ext>
                  </a:extLst>
                </a:gridCol>
                <a:gridCol w="750912">
                  <a:extLst>
                    <a:ext uri="{9D8B030D-6E8A-4147-A177-3AD203B41FA5}">
                      <a16:colId xmlns:a16="http://schemas.microsoft.com/office/drawing/2014/main" val="2829899800"/>
                    </a:ext>
                  </a:extLst>
                </a:gridCol>
                <a:gridCol w="535610">
                  <a:extLst>
                    <a:ext uri="{9D8B030D-6E8A-4147-A177-3AD203B41FA5}">
                      <a16:colId xmlns:a16="http://schemas.microsoft.com/office/drawing/2014/main" val="1189525995"/>
                    </a:ext>
                  </a:extLst>
                </a:gridCol>
                <a:gridCol w="750912">
                  <a:extLst>
                    <a:ext uri="{9D8B030D-6E8A-4147-A177-3AD203B41FA5}">
                      <a16:colId xmlns:a16="http://schemas.microsoft.com/office/drawing/2014/main" val="3379399151"/>
                    </a:ext>
                  </a:extLst>
                </a:gridCol>
                <a:gridCol w="623241">
                  <a:extLst>
                    <a:ext uri="{9D8B030D-6E8A-4147-A177-3AD203B41FA5}">
                      <a16:colId xmlns:a16="http://schemas.microsoft.com/office/drawing/2014/main" val="403526269"/>
                    </a:ext>
                  </a:extLst>
                </a:gridCol>
                <a:gridCol w="552985">
                  <a:extLst>
                    <a:ext uri="{9D8B030D-6E8A-4147-A177-3AD203B41FA5}">
                      <a16:colId xmlns:a16="http://schemas.microsoft.com/office/drawing/2014/main" val="3118253162"/>
                    </a:ext>
                  </a:extLst>
                </a:gridCol>
                <a:gridCol w="535610">
                  <a:extLst>
                    <a:ext uri="{9D8B030D-6E8A-4147-A177-3AD203B41FA5}">
                      <a16:colId xmlns:a16="http://schemas.microsoft.com/office/drawing/2014/main" val="3060104560"/>
                    </a:ext>
                  </a:extLst>
                </a:gridCol>
              </a:tblGrid>
              <a:tr h="27000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Město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Komparovaná jednotka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Výkon 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(předst., akce, přírůstek KF)</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Výkon 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(premiéry/ tituly, diváci, čtenáři)</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cs-CZ"/>
                    </a:p>
                  </a:txBody>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Počet pracovníků</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pPr>
                      <a:r>
                        <a:rPr lang="cs-CZ" sz="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Počet hodin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cs-CZ"/>
                    </a:p>
                  </a:txBody>
                  <a:tcPr/>
                </a:tc>
                <a:extLst>
                  <a:ext uri="{0D108BD9-81ED-4DB2-BD59-A6C34878D82A}">
                    <a16:rowId xmlns:a16="http://schemas.microsoft.com/office/drawing/2014/main" val="496423633"/>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Šumperk</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0,601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77A"/>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0,553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0,424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A075"/>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0,333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473"/>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0,676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0,596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729590"/>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0,690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C27C"/>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F7E"/>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0,738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975000524"/>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0,718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67C"/>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0,443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276"/>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0,580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0,978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883"/>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0,685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176702187"/>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0,137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A6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0,053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F6C"/>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0,095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0,595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679"/>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A77"/>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0,220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108873462"/>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Uherské Hradiště</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0,972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783"/>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0,986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0,968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0,176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F6F"/>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0,820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0,830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569183"/>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0,775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D7E"/>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0,401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9D75"/>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0,825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47F"/>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0,766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306053251"/>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0,637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B7A"/>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0,909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029623159"/>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0,295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8F72"/>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0,175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7F6F"/>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0,824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005410695"/>
                  </a:ext>
                </a:extLst>
              </a:tr>
              <a:tr h="270000">
                <a:tc rowSpan="4">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Kolín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0,598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679"/>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0,299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0,448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0,578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479"/>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0,469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0,545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868037"/>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0,808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D27F"/>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0,904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0,455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0,550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B078"/>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0,792</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3497889369"/>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0,629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A7A"/>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0,437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175"/>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0,533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0,918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081"/>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0,756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B7D"/>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0,629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227170156"/>
                  </a:ext>
                </a:extLst>
              </a:tr>
              <a:tr h="270000">
                <a:tc vMerge="1">
                  <a:txBody>
                    <a:bodyPr/>
                    <a:lstStyle/>
                    <a:p>
                      <a:endParaRPr lang="cs-CZ"/>
                    </a:p>
                  </a:txBody>
                  <a:tcPr/>
                </a:tc>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0,108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776D"/>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0,054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0,290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extLst>
                  <a:ext uri="{0D108BD9-81ED-4DB2-BD59-A6C34878D82A}">
                    <a16:rowId xmlns:a16="http://schemas.microsoft.com/office/drawing/2014/main" val="1740136529"/>
                  </a:ext>
                </a:extLst>
              </a:tr>
            </a:tbl>
          </a:graphicData>
        </a:graphic>
      </p:graphicFrame>
      <p:sp>
        <p:nvSpPr>
          <p:cNvPr id="9" name="TextovéPole 8">
            <a:extLst>
              <a:ext uri="{FF2B5EF4-FFF2-40B4-BE49-F238E27FC236}">
                <a16:creationId xmlns:a16="http://schemas.microsoft.com/office/drawing/2014/main" id="{A297E911-C104-4B76-68DD-57A5A1A2C331}"/>
              </a:ext>
            </a:extLst>
          </p:cNvPr>
          <p:cNvSpPr txBox="1"/>
          <p:nvPr/>
        </p:nvSpPr>
        <p:spPr>
          <a:xfrm>
            <a:off x="927100" y="1755066"/>
            <a:ext cx="6961548" cy="369332"/>
          </a:xfrm>
          <a:prstGeom prst="rect">
            <a:avLst/>
          </a:prstGeom>
          <a:noFill/>
        </p:spPr>
        <p:txBody>
          <a:bodyPr wrap="square">
            <a:spAutoFit/>
          </a:bodyPr>
          <a:lstStyle/>
          <a:p>
            <a:r>
              <a:rPr lang="cs-CZ" sz="1800" dirty="0">
                <a:solidFill>
                  <a:srgbClr val="0070C0"/>
                </a:solidFill>
                <a:effectLst/>
                <a:latin typeface="+mj-lt"/>
                <a:ea typeface="Times New Roman" panose="02020603050405020304" pitchFamily="18" charset="0"/>
              </a:rPr>
              <a:t>Přehled skóre komparace – výkonnostní a technická oblast.</a:t>
            </a:r>
            <a:endParaRPr lang="cs-CZ" dirty="0">
              <a:solidFill>
                <a:srgbClr val="0070C0"/>
              </a:solidFill>
              <a:latin typeface="+mj-lt"/>
            </a:endParaRPr>
          </a:p>
        </p:txBody>
      </p:sp>
      <p:sp>
        <p:nvSpPr>
          <p:cNvPr id="10" name="TextovéPole 9">
            <a:extLst>
              <a:ext uri="{FF2B5EF4-FFF2-40B4-BE49-F238E27FC236}">
                <a16:creationId xmlns:a16="http://schemas.microsoft.com/office/drawing/2014/main" id="{236FF45B-2714-9944-810E-9BABC98EB6C4}"/>
              </a:ext>
            </a:extLst>
          </p:cNvPr>
          <p:cNvSpPr txBox="1"/>
          <p:nvPr/>
        </p:nvSpPr>
        <p:spPr>
          <a:xfrm>
            <a:off x="926307" y="6013148"/>
            <a:ext cx="4572000" cy="276999"/>
          </a:xfrm>
          <a:prstGeom prst="rect">
            <a:avLst/>
          </a:prstGeom>
          <a:noFill/>
        </p:spPr>
        <p:txBody>
          <a:bodyPr wrap="square">
            <a:spAutoFit/>
          </a:bodyPr>
          <a:lstStyle/>
          <a:p>
            <a:pPr>
              <a:spcBef>
                <a:spcPts val="300"/>
              </a:spcBef>
            </a:pPr>
            <a:r>
              <a:rPr lang="cs-CZ" sz="1200" i="1" dirty="0">
                <a:effectLst/>
                <a:latin typeface="+mj-lt"/>
                <a:ea typeface="Times New Roman" panose="02020603050405020304" pitchFamily="18" charset="0"/>
                <a:cs typeface="Times New Roman" panose="02020603050405020304" pitchFamily="18" charset="0"/>
              </a:rPr>
              <a:t>Zdroj: vlastní zpracování.</a:t>
            </a:r>
          </a:p>
        </p:txBody>
      </p:sp>
      <p:sp>
        <p:nvSpPr>
          <p:cNvPr id="2" name="Nadpis 1">
            <a:extLst>
              <a:ext uri="{FF2B5EF4-FFF2-40B4-BE49-F238E27FC236}">
                <a16:creationId xmlns:a16="http://schemas.microsoft.com/office/drawing/2014/main" id="{CCA37355-D6C0-73A2-2D46-B9BD1F3B3805}"/>
              </a:ext>
            </a:extLst>
          </p:cNvPr>
          <p:cNvSpPr txBox="1">
            <a:spLocks/>
          </p:cNvSpPr>
          <p:nvPr/>
        </p:nvSpPr>
        <p:spPr>
          <a:xfrm>
            <a:off x="146042" y="707734"/>
            <a:ext cx="8848965" cy="102197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050" b="1" i="0" kern="1200">
                <a:solidFill>
                  <a:schemeClr val="tx1"/>
                </a:solidFill>
                <a:latin typeface="Calibri" panose="020F0502020204030204" pitchFamily="34" charset="0"/>
                <a:ea typeface="+mj-ea"/>
                <a:cs typeface="Calibri" panose="020F0502020204030204" pitchFamily="34" charset="0"/>
              </a:defRPr>
            </a:lvl1pPr>
          </a:lstStyle>
          <a:p>
            <a:pPr algn="l"/>
            <a:r>
              <a:rPr lang="cs-CZ" sz="3300" dirty="0">
                <a:solidFill>
                  <a:srgbClr val="00A499"/>
                </a:solidFill>
              </a:rPr>
              <a:t>Výsledky hlavního cíle</a:t>
            </a:r>
          </a:p>
        </p:txBody>
      </p:sp>
    </p:spTree>
    <p:extLst>
      <p:ext uri="{BB962C8B-B14F-4D97-AF65-F5344CB8AC3E}">
        <p14:creationId xmlns:p14="http://schemas.microsoft.com/office/powerpoint/2010/main" val="3683800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F92F07E9-24F0-3060-B4A9-9FAAFF67459A}"/>
              </a:ext>
            </a:extLst>
          </p:cNvPr>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A129BDE2-E8A7-E383-34C5-0CAA9B899A0B}"/>
              </a:ext>
            </a:extLst>
          </p:cNvPr>
          <p:cNvSpPr>
            <a:spLocks noGrp="1"/>
          </p:cNvSpPr>
          <p:nvPr>
            <p:ph type="sldNum" sz="quarter" idx="12"/>
          </p:nvPr>
        </p:nvSpPr>
        <p:spPr/>
        <p:txBody>
          <a:bodyPr/>
          <a:lstStyle/>
          <a:p>
            <a:fld id="{1EA44BAA-1A06-B141-8215-9D88CF6A7203}" type="slidenum">
              <a:rPr lang="cs-CZ" smtClean="0"/>
              <a:t>11</a:t>
            </a:fld>
            <a:endParaRPr lang="cs-CZ" dirty="0"/>
          </a:p>
        </p:txBody>
      </p:sp>
      <p:graphicFrame>
        <p:nvGraphicFramePr>
          <p:cNvPr id="10" name="Tabulka 9">
            <a:extLst>
              <a:ext uri="{FF2B5EF4-FFF2-40B4-BE49-F238E27FC236}">
                <a16:creationId xmlns:a16="http://schemas.microsoft.com/office/drawing/2014/main" id="{2613D7B7-C17B-49E9-C07D-1517DBA660D2}"/>
              </a:ext>
            </a:extLst>
          </p:cNvPr>
          <p:cNvGraphicFramePr>
            <a:graphicFrameLocks noGrp="1"/>
          </p:cNvGraphicFramePr>
          <p:nvPr>
            <p:extLst>
              <p:ext uri="{D42A27DB-BD31-4B8C-83A1-F6EECF244321}">
                <p14:modId xmlns:p14="http://schemas.microsoft.com/office/powerpoint/2010/main" val="3270529935"/>
              </p:ext>
            </p:extLst>
          </p:nvPr>
        </p:nvGraphicFramePr>
        <p:xfrm>
          <a:off x="796997" y="2146550"/>
          <a:ext cx="7367156" cy="2013528"/>
        </p:xfrm>
        <a:graphic>
          <a:graphicData uri="http://schemas.openxmlformats.org/drawingml/2006/table">
            <a:tbl>
              <a:tblPr firstRow="1" firstCol="1" bandRow="1"/>
              <a:tblGrid>
                <a:gridCol w="2890751">
                  <a:extLst>
                    <a:ext uri="{9D8B030D-6E8A-4147-A177-3AD203B41FA5}">
                      <a16:colId xmlns:a16="http://schemas.microsoft.com/office/drawing/2014/main" val="1225828893"/>
                    </a:ext>
                  </a:extLst>
                </a:gridCol>
                <a:gridCol w="1636258">
                  <a:extLst>
                    <a:ext uri="{9D8B030D-6E8A-4147-A177-3AD203B41FA5}">
                      <a16:colId xmlns:a16="http://schemas.microsoft.com/office/drawing/2014/main" val="709695755"/>
                    </a:ext>
                  </a:extLst>
                </a:gridCol>
                <a:gridCol w="1636258">
                  <a:extLst>
                    <a:ext uri="{9D8B030D-6E8A-4147-A177-3AD203B41FA5}">
                      <a16:colId xmlns:a16="http://schemas.microsoft.com/office/drawing/2014/main" val="3596422491"/>
                    </a:ext>
                  </a:extLst>
                </a:gridCol>
                <a:gridCol w="1203889">
                  <a:extLst>
                    <a:ext uri="{9D8B030D-6E8A-4147-A177-3AD203B41FA5}">
                      <a16:colId xmlns:a16="http://schemas.microsoft.com/office/drawing/2014/main" val="865817308"/>
                    </a:ext>
                  </a:extLst>
                </a:gridCol>
              </a:tblGrid>
              <a:tr h="335588">
                <a:tc>
                  <a:txBody>
                    <a:bodyPr/>
                    <a:lstStyle/>
                    <a:p>
                      <a:pP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zařízení/Město</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Šumperk</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Uherské Hradiště</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Kolín</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42369961"/>
                  </a:ext>
                </a:extLst>
              </a:tr>
              <a:tr h="335588">
                <a:tc>
                  <a:txBody>
                    <a:bodyPr/>
                    <a:lstStyle/>
                    <a:p>
                      <a:pP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Divadlo</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0,613</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A476"/>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0,740</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E884"/>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0,646</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B97A"/>
                    </a:solidFill>
                  </a:tcPr>
                </a:tc>
                <a:extLst>
                  <a:ext uri="{0D108BD9-81ED-4DB2-BD59-A6C34878D82A}">
                    <a16:rowId xmlns:a16="http://schemas.microsoft.com/office/drawing/2014/main" val="3368997618"/>
                  </a:ext>
                </a:extLst>
              </a:tr>
              <a:tr h="335588">
                <a:tc>
                  <a:txBody>
                    <a:bodyPr/>
                    <a:lstStyle/>
                    <a:p>
                      <a:pP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Kino</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0,850</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E7F"/>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0,679</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CE7E"/>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0,815</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D680"/>
                    </a:solidFill>
                  </a:tcPr>
                </a:tc>
                <a:extLst>
                  <a:ext uri="{0D108BD9-81ED-4DB2-BD59-A6C34878D82A}">
                    <a16:rowId xmlns:a16="http://schemas.microsoft.com/office/drawing/2014/main" val="2621367090"/>
                  </a:ext>
                </a:extLst>
              </a:tr>
              <a:tr h="335588">
                <a:tc>
                  <a:txBody>
                    <a:bodyPr/>
                    <a:lstStyle/>
                    <a:p>
                      <a:pP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Knihovna</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0,754</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483"/>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0,915</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0,729</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A84"/>
                    </a:solidFill>
                  </a:tcPr>
                </a:tc>
                <a:extLst>
                  <a:ext uri="{0D108BD9-81ED-4DB2-BD59-A6C34878D82A}">
                    <a16:rowId xmlns:a16="http://schemas.microsoft.com/office/drawing/2014/main" val="707413510"/>
                  </a:ext>
                </a:extLst>
              </a:tr>
              <a:tr h="335588">
                <a:tc>
                  <a:txBody>
                    <a:bodyPr/>
                    <a:lstStyle/>
                    <a:p>
                      <a:pP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Kulturní dům</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0,517</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696B"/>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0,719</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E783"/>
                    </a:solidFill>
                  </a:tcPr>
                </a:tc>
                <a:tc>
                  <a:txBody>
                    <a:bodyPr/>
                    <a:lstStyle/>
                    <a:p>
                      <a:pPr algn="r">
                        <a:lnSpc>
                          <a:spcPct val="107000"/>
                        </a:lnSpc>
                      </a:pPr>
                      <a:r>
                        <a:rPr lang="cs-CZ"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0,577</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8E72"/>
                    </a:solidFill>
                  </a:tcPr>
                </a:tc>
                <a:extLst>
                  <a:ext uri="{0D108BD9-81ED-4DB2-BD59-A6C34878D82A}">
                    <a16:rowId xmlns:a16="http://schemas.microsoft.com/office/drawing/2014/main" val="2096427697"/>
                  </a:ext>
                </a:extLst>
              </a:tr>
              <a:tr h="335588">
                <a:tc>
                  <a:txBody>
                    <a:bodyPr/>
                    <a:lstStyle/>
                    <a:p>
                      <a:pP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Průměrné celkové skóre</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0,684</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0,763</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r">
                        <a:lnSpc>
                          <a:spcPct val="107000"/>
                        </a:lnSpc>
                      </a:pPr>
                      <a:r>
                        <a:rPr lang="cs-CZ"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0,692</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34244797"/>
                  </a:ext>
                </a:extLst>
              </a:tr>
            </a:tbl>
          </a:graphicData>
        </a:graphic>
      </p:graphicFrame>
      <p:sp>
        <p:nvSpPr>
          <p:cNvPr id="11" name="TextovéPole 10">
            <a:extLst>
              <a:ext uri="{FF2B5EF4-FFF2-40B4-BE49-F238E27FC236}">
                <a16:creationId xmlns:a16="http://schemas.microsoft.com/office/drawing/2014/main" id="{48571DD6-1BD6-4344-9C3A-DD12B77CDDFB}"/>
              </a:ext>
            </a:extLst>
          </p:cNvPr>
          <p:cNvSpPr txBox="1"/>
          <p:nvPr/>
        </p:nvSpPr>
        <p:spPr>
          <a:xfrm>
            <a:off x="796997" y="1753374"/>
            <a:ext cx="6961548" cy="369332"/>
          </a:xfrm>
          <a:prstGeom prst="rect">
            <a:avLst/>
          </a:prstGeom>
          <a:noFill/>
        </p:spPr>
        <p:txBody>
          <a:bodyPr wrap="square">
            <a:spAutoFit/>
          </a:bodyPr>
          <a:lstStyle/>
          <a:p>
            <a:r>
              <a:rPr lang="cs-CZ" sz="1800" dirty="0">
                <a:solidFill>
                  <a:srgbClr val="0070C0"/>
                </a:solidFill>
                <a:effectLst/>
                <a:latin typeface="+mj-lt"/>
                <a:ea typeface="Times New Roman" panose="02020603050405020304" pitchFamily="18" charset="0"/>
              </a:rPr>
              <a:t>Přehled skóre komparace – celkové skóre.</a:t>
            </a:r>
            <a:endParaRPr lang="cs-CZ" dirty="0">
              <a:solidFill>
                <a:srgbClr val="0070C0"/>
              </a:solidFill>
              <a:latin typeface="+mj-lt"/>
            </a:endParaRPr>
          </a:p>
        </p:txBody>
      </p:sp>
      <p:sp>
        <p:nvSpPr>
          <p:cNvPr id="12" name="TextovéPole 11">
            <a:extLst>
              <a:ext uri="{FF2B5EF4-FFF2-40B4-BE49-F238E27FC236}">
                <a16:creationId xmlns:a16="http://schemas.microsoft.com/office/drawing/2014/main" id="{FBB0A023-3248-5C27-13A8-CAA4E4D8D49D}"/>
              </a:ext>
            </a:extLst>
          </p:cNvPr>
          <p:cNvSpPr txBox="1"/>
          <p:nvPr/>
        </p:nvSpPr>
        <p:spPr>
          <a:xfrm>
            <a:off x="713870" y="4170484"/>
            <a:ext cx="4572000" cy="276999"/>
          </a:xfrm>
          <a:prstGeom prst="rect">
            <a:avLst/>
          </a:prstGeom>
          <a:noFill/>
        </p:spPr>
        <p:txBody>
          <a:bodyPr wrap="square">
            <a:spAutoFit/>
          </a:bodyPr>
          <a:lstStyle/>
          <a:p>
            <a:pPr>
              <a:spcBef>
                <a:spcPts val="300"/>
              </a:spcBef>
            </a:pPr>
            <a:r>
              <a:rPr lang="cs-CZ" sz="1200" i="1" dirty="0">
                <a:effectLst/>
                <a:latin typeface="+mj-lt"/>
                <a:ea typeface="Times New Roman" panose="02020603050405020304" pitchFamily="18" charset="0"/>
                <a:cs typeface="Times New Roman" panose="02020603050405020304" pitchFamily="18" charset="0"/>
              </a:rPr>
              <a:t>Zdroj: vlastní zpracování.</a:t>
            </a:r>
          </a:p>
        </p:txBody>
      </p:sp>
      <p:sp>
        <p:nvSpPr>
          <p:cNvPr id="2" name="Nadpis 1">
            <a:extLst>
              <a:ext uri="{FF2B5EF4-FFF2-40B4-BE49-F238E27FC236}">
                <a16:creationId xmlns:a16="http://schemas.microsoft.com/office/drawing/2014/main" id="{CDA00213-80DB-4820-F99E-D5E77E843B1E}"/>
              </a:ext>
            </a:extLst>
          </p:cNvPr>
          <p:cNvSpPr txBox="1">
            <a:spLocks/>
          </p:cNvSpPr>
          <p:nvPr/>
        </p:nvSpPr>
        <p:spPr>
          <a:xfrm>
            <a:off x="146042" y="707734"/>
            <a:ext cx="8848965" cy="102197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050" b="1" i="0" kern="1200">
                <a:solidFill>
                  <a:schemeClr val="tx1"/>
                </a:solidFill>
                <a:latin typeface="Calibri" panose="020F0502020204030204" pitchFamily="34" charset="0"/>
                <a:ea typeface="+mj-ea"/>
                <a:cs typeface="Calibri" panose="020F0502020204030204" pitchFamily="34" charset="0"/>
              </a:defRPr>
            </a:lvl1pPr>
          </a:lstStyle>
          <a:p>
            <a:pPr algn="l"/>
            <a:r>
              <a:rPr lang="cs-CZ" sz="3300" dirty="0">
                <a:solidFill>
                  <a:srgbClr val="00A499"/>
                </a:solidFill>
              </a:rPr>
              <a:t>Výsledky hlavního cíle</a:t>
            </a:r>
          </a:p>
        </p:txBody>
      </p:sp>
      <p:sp>
        <p:nvSpPr>
          <p:cNvPr id="3" name="Zástupný obsah 2">
            <a:extLst>
              <a:ext uri="{FF2B5EF4-FFF2-40B4-BE49-F238E27FC236}">
                <a16:creationId xmlns:a16="http://schemas.microsoft.com/office/drawing/2014/main" id="{86EBC351-2C25-989B-6A72-55E47E9707B5}"/>
              </a:ext>
            </a:extLst>
          </p:cNvPr>
          <p:cNvSpPr>
            <a:spLocks noGrp="1"/>
          </p:cNvSpPr>
          <p:nvPr>
            <p:ph idx="1"/>
          </p:nvPr>
        </p:nvSpPr>
        <p:spPr>
          <a:xfrm>
            <a:off x="147518" y="4460921"/>
            <a:ext cx="8848964" cy="1891955"/>
          </a:xfrm>
        </p:spPr>
        <p:txBody>
          <a:bodyPr>
            <a:normAutofit/>
          </a:bodyPr>
          <a:lstStyle/>
          <a:p>
            <a:pPr marL="0" indent="0" algn="just">
              <a:buNone/>
            </a:pPr>
            <a:r>
              <a:rPr lang="cs-CZ" sz="1600" dirty="0"/>
              <a:t>Provedeny celkem tři statistické párové t-testy na hladině významnosti 0,05:</a:t>
            </a:r>
          </a:p>
          <a:p>
            <a:pPr lvl="1" algn="just"/>
            <a:r>
              <a:rPr lang="cs-CZ" sz="1600" dirty="0"/>
              <a:t>Šumperk – Uherské Hradiště, p-hodnota 0,249;</a:t>
            </a:r>
          </a:p>
          <a:p>
            <a:pPr lvl="1" algn="just"/>
            <a:r>
              <a:rPr lang="cs-CZ" sz="1600" dirty="0"/>
              <a:t>Šumperk – Kolín, p-hodnota 0,476;</a:t>
            </a:r>
          </a:p>
          <a:p>
            <a:pPr lvl="1" algn="just"/>
            <a:r>
              <a:rPr lang="cs-CZ" sz="1600" dirty="0"/>
              <a:t>Kolín – Uherské Hradiště, p-hodnota 0,449.</a:t>
            </a:r>
          </a:p>
          <a:p>
            <a:pPr marL="0" indent="0" algn="just">
              <a:buNone/>
            </a:pPr>
            <a:r>
              <a:rPr lang="cs-CZ" sz="1600" b="1" dirty="0"/>
              <a:t>Ekonomika a systém organizace kulturních zařízení města Šumperk jsou srovnatelné s ekonomikami     a systémy organizace kulturních zařízení měst s vyššími dlouhodobými výdaji na kulturu, tj. městy Uherské Hradiště a Kolín. </a:t>
            </a:r>
          </a:p>
          <a:p>
            <a:pPr algn="just"/>
            <a:endParaRPr lang="cs-CZ" sz="1600" dirty="0"/>
          </a:p>
        </p:txBody>
      </p:sp>
    </p:spTree>
    <p:extLst>
      <p:ext uri="{BB962C8B-B14F-4D97-AF65-F5344CB8AC3E}">
        <p14:creationId xmlns:p14="http://schemas.microsoft.com/office/powerpoint/2010/main" val="1916631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A499"/>
                </a:solidFill>
              </a:rPr>
              <a:t>Shrnutí zjištěného</a:t>
            </a:r>
          </a:p>
        </p:txBody>
      </p:sp>
      <p:sp>
        <p:nvSpPr>
          <p:cNvPr id="3" name="Zástupný symbol pro obsah 2"/>
          <p:cNvSpPr>
            <a:spLocks noGrp="1"/>
          </p:cNvSpPr>
          <p:nvPr>
            <p:ph idx="1"/>
          </p:nvPr>
        </p:nvSpPr>
        <p:spPr/>
        <p:txBody>
          <a:bodyPr>
            <a:normAutofit/>
          </a:bodyPr>
          <a:lstStyle/>
          <a:p>
            <a:pPr algn="just"/>
            <a:r>
              <a:rPr lang="cs-CZ" sz="1600" dirty="0"/>
              <a:t>Výdaje z rozpočtu města Šumperk na kulturu jsou srovnatelné (a mírně nadprůměrné) s městy ČR stejné velikostní skupiny.</a:t>
            </a:r>
          </a:p>
          <a:p>
            <a:pPr algn="just"/>
            <a:r>
              <a:rPr lang="cs-CZ" sz="1600" dirty="0"/>
              <a:t>Ekonomika a systém organizace kulturních zařízení města Šumperk jsou celkově </a:t>
            </a:r>
            <a:r>
              <a:rPr lang="cs-CZ" sz="1600" b="1" dirty="0"/>
              <a:t>srovnatelné</a:t>
            </a:r>
            <a:r>
              <a:rPr lang="cs-CZ" sz="1600" dirty="0"/>
              <a:t>                   s ekonomikami a systémy organizace kulturních zařízení měst Uherské Hradiště a Kolín.</a:t>
            </a:r>
          </a:p>
          <a:p>
            <a:pPr algn="just"/>
            <a:r>
              <a:rPr lang="cs-CZ" sz="1600" dirty="0"/>
              <a:t>Ekonomika a systém organizace kulturních zařízení města Šumperk jsou v komparaci nevyvážené:</a:t>
            </a:r>
          </a:p>
          <a:p>
            <a:pPr lvl="1" algn="just"/>
            <a:r>
              <a:rPr lang="cs-CZ" sz="1600" dirty="0"/>
              <a:t>výrazně slabší hodnocení ve výkonnostní a technické oblasti,</a:t>
            </a:r>
          </a:p>
          <a:p>
            <a:pPr lvl="1" algn="just"/>
            <a:r>
              <a:rPr lang="cs-CZ" sz="1600" dirty="0"/>
              <a:t>velké rozpětí hodnocení jednotlivých zařízení,</a:t>
            </a:r>
          </a:p>
          <a:p>
            <a:pPr lvl="1" algn="just"/>
            <a:r>
              <a:rPr lang="cs-CZ" sz="1600" dirty="0"/>
              <a:t>nejednotnost právních forem zařízení,</a:t>
            </a:r>
          </a:p>
          <a:p>
            <a:pPr lvl="1" algn="just"/>
            <a:r>
              <a:rPr lang="cs-CZ" sz="1600" dirty="0"/>
              <a:t>dobře hodnocené kino a knihovna, hůře divadlo a dům kultury.</a:t>
            </a:r>
          </a:p>
          <a:p>
            <a:pPr algn="just"/>
            <a:endParaRPr lang="cs-CZ" sz="1000" dirty="0"/>
          </a:p>
          <a:p>
            <a:pPr lvl="1" algn="just"/>
            <a:endParaRPr lang="cs-CZ" sz="2200" dirty="0"/>
          </a:p>
        </p:txBody>
      </p:sp>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12</a:t>
            </a:fld>
            <a:endParaRPr lang="cs-CZ" dirty="0"/>
          </a:p>
        </p:txBody>
      </p:sp>
    </p:spTree>
    <p:extLst>
      <p:ext uri="{BB962C8B-B14F-4D97-AF65-F5344CB8AC3E}">
        <p14:creationId xmlns:p14="http://schemas.microsoft.com/office/powerpoint/2010/main" val="596171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A499"/>
                </a:solidFill>
              </a:rPr>
              <a:t>Doporučení pro zlepšení kulturní infrastruktury města Šumperk na základě zjištěných výsledků průzkumu</a:t>
            </a:r>
          </a:p>
        </p:txBody>
      </p:sp>
      <p:sp>
        <p:nvSpPr>
          <p:cNvPr id="3" name="Zástupný symbol pro obsah 2"/>
          <p:cNvSpPr>
            <a:spLocks noGrp="1"/>
          </p:cNvSpPr>
          <p:nvPr>
            <p:ph idx="1"/>
          </p:nvPr>
        </p:nvSpPr>
        <p:spPr/>
        <p:txBody>
          <a:bodyPr>
            <a:normAutofit/>
          </a:bodyPr>
          <a:lstStyle/>
          <a:p>
            <a:pPr marL="0" indent="0">
              <a:buNone/>
            </a:pPr>
            <a:r>
              <a:rPr lang="cs-CZ" sz="1600" b="1" dirty="0">
                <a:solidFill>
                  <a:srgbClr val="0070C0"/>
                </a:solidFill>
              </a:rPr>
              <a:t>Doporučená řešení stávajícího stavu:</a:t>
            </a:r>
          </a:p>
          <a:p>
            <a:r>
              <a:rPr lang="cs-CZ" sz="1600" dirty="0"/>
              <a:t>specializace na </a:t>
            </a:r>
            <a:r>
              <a:rPr lang="cs-CZ" sz="1600" b="1" dirty="0"/>
              <a:t>fundraising</a:t>
            </a:r>
            <a:r>
              <a:rPr lang="cs-CZ" sz="1600" dirty="0"/>
              <a:t> a zajištění </a:t>
            </a:r>
            <a:r>
              <a:rPr lang="cs-CZ" sz="1600" b="1" dirty="0"/>
              <a:t>vícezdrojového</a:t>
            </a:r>
            <a:r>
              <a:rPr lang="cs-CZ" sz="1600" dirty="0"/>
              <a:t> financování,</a:t>
            </a:r>
          </a:p>
          <a:p>
            <a:r>
              <a:rPr lang="cs-CZ" sz="1600" b="1" dirty="0"/>
              <a:t>sjednocení</a:t>
            </a:r>
            <a:r>
              <a:rPr lang="cs-CZ" sz="1600" dirty="0"/>
              <a:t> právních forem,</a:t>
            </a:r>
          </a:p>
          <a:p>
            <a:r>
              <a:rPr lang="cs-CZ" sz="1600" b="1" dirty="0"/>
              <a:t>založení nové kulturní akce </a:t>
            </a:r>
            <a:r>
              <a:rPr lang="cs-CZ" sz="1600" dirty="0"/>
              <a:t>typu festival s využitím spolupráce s jinými kulturními zařízeními města,</a:t>
            </a:r>
          </a:p>
          <a:p>
            <a:r>
              <a:rPr lang="cs-CZ" sz="1600" dirty="0"/>
              <a:t>zavedení metodiky </a:t>
            </a:r>
            <a:r>
              <a:rPr lang="cs-CZ" sz="1600" b="1" dirty="0"/>
              <a:t>statistického vykazování </a:t>
            </a:r>
            <a:r>
              <a:rPr lang="cs-CZ" sz="1600" dirty="0"/>
              <a:t>k pravidelnému a průběžnému vyhodnocovaní,</a:t>
            </a:r>
          </a:p>
          <a:p>
            <a:r>
              <a:rPr lang="cs-CZ" sz="1600" b="1" dirty="0"/>
              <a:t>veřejná správa </a:t>
            </a:r>
            <a:r>
              <a:rPr lang="cs-CZ" sz="1600" dirty="0"/>
              <a:t>jako koncepční, koordinační a servisní prvek systému kulturních zařízení,</a:t>
            </a:r>
          </a:p>
          <a:p>
            <a:r>
              <a:rPr lang="cs-CZ" sz="1600" dirty="0"/>
              <a:t>pořízení strategického dokumentu pro </a:t>
            </a:r>
            <a:r>
              <a:rPr lang="cs-CZ" sz="1600" b="1" dirty="0"/>
              <a:t>rozvoj</a:t>
            </a:r>
            <a:r>
              <a:rPr lang="cs-CZ" sz="1600" dirty="0"/>
              <a:t> kultury,</a:t>
            </a:r>
          </a:p>
          <a:p>
            <a:r>
              <a:rPr lang="cs-CZ" sz="1600" dirty="0"/>
              <a:t>využití kultury jako </a:t>
            </a:r>
            <a:r>
              <a:rPr lang="cs-CZ" sz="1600" b="1" dirty="0"/>
              <a:t>konkurenční výhody</a:t>
            </a:r>
            <a:r>
              <a:rPr lang="cs-CZ" sz="1600" dirty="0"/>
              <a:t>,</a:t>
            </a:r>
          </a:p>
          <a:p>
            <a:r>
              <a:rPr lang="cs-CZ" sz="1600" dirty="0"/>
              <a:t>jednotný </a:t>
            </a:r>
            <a:r>
              <a:rPr lang="cs-CZ" sz="1600" b="1" dirty="0"/>
              <a:t>systém prodeje </a:t>
            </a:r>
            <a:r>
              <a:rPr lang="cs-CZ" sz="1600" dirty="0"/>
              <a:t>vstupenek pro všechna kulturní zařízení,</a:t>
            </a:r>
          </a:p>
          <a:p>
            <a:r>
              <a:rPr lang="cs-CZ" sz="1600" b="1" dirty="0"/>
              <a:t>pravidelná</a:t>
            </a:r>
            <a:r>
              <a:rPr lang="cs-CZ" sz="1600" dirty="0"/>
              <a:t> komparace, výměna dobré praxe a zkušeností s jinými relevantními městy.</a:t>
            </a:r>
          </a:p>
          <a:p>
            <a:endParaRPr lang="cs-CZ" sz="1000" dirty="0"/>
          </a:p>
          <a:p>
            <a:pPr lvl="1"/>
            <a:endParaRPr lang="cs-CZ" sz="2200" dirty="0"/>
          </a:p>
        </p:txBody>
      </p:sp>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13</a:t>
            </a:fld>
            <a:endParaRPr lang="cs-CZ" dirty="0"/>
          </a:p>
        </p:txBody>
      </p:sp>
    </p:spTree>
    <p:extLst>
      <p:ext uri="{BB962C8B-B14F-4D97-AF65-F5344CB8AC3E}">
        <p14:creationId xmlns:p14="http://schemas.microsoft.com/office/powerpoint/2010/main" val="297719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A499"/>
                </a:solidFill>
              </a:rPr>
              <a:t>Implementace krizového dvanáctera do kulturní politiky města Šumperk na základě zjištěných výsledků výzkumu</a:t>
            </a:r>
          </a:p>
        </p:txBody>
      </p:sp>
      <p:sp>
        <p:nvSpPr>
          <p:cNvPr id="3" name="Zástupný symbol pro obsah 2"/>
          <p:cNvSpPr>
            <a:spLocks noGrp="1"/>
          </p:cNvSpPr>
          <p:nvPr>
            <p:ph idx="1"/>
          </p:nvPr>
        </p:nvSpPr>
        <p:spPr/>
        <p:txBody>
          <a:bodyPr>
            <a:normAutofit/>
          </a:bodyPr>
          <a:lstStyle/>
          <a:p>
            <a:pPr marL="0" indent="0">
              <a:buNone/>
            </a:pPr>
            <a:r>
              <a:rPr lang="cs-CZ" sz="1600" b="1" dirty="0">
                <a:solidFill>
                  <a:srgbClr val="0070C0"/>
                </a:solidFill>
              </a:rPr>
              <a:t>Na základě „krizového dvanáctera“ pro oblast kultury lze optimalizaci a zlepšení kulturní politiky města sladit s navrženými strategiemi </a:t>
            </a:r>
          </a:p>
          <a:p>
            <a:pPr marL="342900" indent="-342900">
              <a:buAutoNum type="arabicPeriod"/>
            </a:pPr>
            <a:r>
              <a:rPr lang="cs-CZ" sz="1600" b="1" dirty="0"/>
              <a:t>Strategický dokument a vize: Dvanáctero (před krizí): „Mějte strategický dokument/vizi.“</a:t>
            </a:r>
          </a:p>
          <a:p>
            <a:pPr marL="342900" lvl="1" indent="0">
              <a:buNone/>
            </a:pPr>
            <a:r>
              <a:rPr lang="cs-CZ" sz="1600" dirty="0"/>
              <a:t>Vypracování dlouhodobých strategií je zásadní pro stabilitu kulturních institucí, což je v souladu s nutností mít jasný strategický dokument, který nastaví kulturní vizi města a umožní efektivní plánování.</a:t>
            </a:r>
          </a:p>
          <a:p>
            <a:pPr marL="342900" indent="-342900">
              <a:buAutoNum type="arabicPeriod"/>
            </a:pPr>
            <a:r>
              <a:rPr lang="cs-CZ" sz="1600" b="1" dirty="0"/>
              <a:t>Znalost a spolupráce s kulturními subjekty: Dvanáctero (před krizí): „Poznejte své kulturní subjekty.“</a:t>
            </a:r>
          </a:p>
          <a:p>
            <a:pPr marL="342900" lvl="1" indent="0">
              <a:buNone/>
            </a:pPr>
            <a:r>
              <a:rPr lang="cs-CZ" sz="1600" dirty="0"/>
              <a:t>Výměna zkušeností s jinými městy (Uherské Hradiště nebo Kolín) a posilování komunikace mezi místními kulturními subjekty umožní lepší koordinaci a sdílení zdrojů.</a:t>
            </a:r>
          </a:p>
          <a:p>
            <a:pPr marL="342900" indent="-342900">
              <a:buFont typeface="+mj-lt"/>
              <a:buAutoNum type="arabicPeriod"/>
            </a:pPr>
            <a:r>
              <a:rPr lang="cs-CZ" sz="1600" b="1" dirty="0"/>
              <a:t>Investice do kultury: Dvanáctero (Před krizí): „Investujte do kultury, silná kultura snáze odolá.“</a:t>
            </a:r>
          </a:p>
          <a:p>
            <a:pPr marL="342900" lvl="1" indent="0">
              <a:buNone/>
            </a:pPr>
            <a:r>
              <a:rPr lang="cs-CZ" sz="1600" dirty="0"/>
              <a:t>Rozšíření fundraisingových aktivit a získávání sponzorů či mecenášů zajišťuje dodatečné prostředky, které umožní kultuře odolat krizovým situacím a zajistí kulturním institucím větší nezávislost na veřejných rozpočtech.</a:t>
            </a:r>
          </a:p>
        </p:txBody>
      </p:sp>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14</a:t>
            </a:fld>
            <a:endParaRPr lang="cs-CZ" dirty="0"/>
          </a:p>
        </p:txBody>
      </p:sp>
    </p:spTree>
    <p:extLst>
      <p:ext uri="{BB962C8B-B14F-4D97-AF65-F5344CB8AC3E}">
        <p14:creationId xmlns:p14="http://schemas.microsoft.com/office/powerpoint/2010/main" val="2460785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A499"/>
                </a:solidFill>
              </a:rPr>
              <a:t>Implementace krizového dvanáctera do kulturní politiky města Šumperk na základě zjištěných výsledků výzkumu</a:t>
            </a:r>
          </a:p>
        </p:txBody>
      </p:sp>
      <p:sp>
        <p:nvSpPr>
          <p:cNvPr id="3" name="Zástupný symbol pro obsah 2"/>
          <p:cNvSpPr>
            <a:spLocks noGrp="1"/>
          </p:cNvSpPr>
          <p:nvPr>
            <p:ph idx="1"/>
          </p:nvPr>
        </p:nvSpPr>
        <p:spPr/>
        <p:txBody>
          <a:bodyPr>
            <a:noAutofit/>
          </a:bodyPr>
          <a:lstStyle/>
          <a:p>
            <a:pPr marL="0" indent="0">
              <a:buNone/>
            </a:pPr>
            <a:r>
              <a:rPr lang="cs-CZ" sz="1600" b="1" dirty="0">
                <a:solidFill>
                  <a:srgbClr val="0070C0"/>
                </a:solidFill>
              </a:rPr>
              <a:t>Na základě „krizového dvanáctera“ pro oblast kultury lze optimalizaci a zlepšení kulturní politiky města sladit s navrženými strategiemi </a:t>
            </a:r>
          </a:p>
          <a:p>
            <a:pPr marL="342900" indent="-342900">
              <a:buFont typeface="+mj-lt"/>
              <a:buAutoNum type="arabicPeriod"/>
            </a:pPr>
            <a:r>
              <a:rPr lang="cs-CZ" sz="1600" b="1" dirty="0"/>
              <a:t>Flexibilita a komunikace během krize: Dvanáctero (během krize)</a:t>
            </a:r>
            <a:r>
              <a:rPr lang="cs-CZ" sz="1600" dirty="0"/>
              <a:t>:</a:t>
            </a:r>
            <a:r>
              <a:rPr lang="cs-CZ" sz="1600" b="1" dirty="0"/>
              <a:t> „Komunikujte s místními kulturními subjekty.“</a:t>
            </a:r>
          </a:p>
          <a:p>
            <a:pPr marL="342900" lvl="1" indent="0">
              <a:buNone/>
            </a:pPr>
            <a:r>
              <a:rPr lang="cs-CZ" sz="1600" dirty="0"/>
              <a:t>Pravidelná neformální setkávání na úrovni zřizovatele a managementu kulturních institucí umožňují snazší networking, sdílení aktuálních výzev a společné řešení problémů.</a:t>
            </a:r>
          </a:p>
          <a:p>
            <a:pPr marL="342900" indent="-342900">
              <a:buFont typeface="+mj-lt"/>
              <a:buAutoNum type="arabicPeriod"/>
            </a:pPr>
            <a:r>
              <a:rPr lang="cs-CZ" sz="1600" b="1" dirty="0"/>
              <a:t>Podpora a stabilita po krizi: dvanáctero (Po krizi): „Dejte kulturním subjektům vyšší jistotu a podpořte je.“ </a:t>
            </a:r>
          </a:p>
          <a:p>
            <a:pPr marL="342900" lvl="1" indent="0">
              <a:buNone/>
            </a:pPr>
            <a:r>
              <a:rPr lang="cs-CZ" sz="1600" dirty="0"/>
              <a:t>Implementace dlouhodobých strategií a zvýšení soběstačnosti kulturních zařízení poskytne vyšší stabilitu a nezávislost na veřejných financích </a:t>
            </a:r>
            <a:r>
              <a:rPr lang="cs-CZ" sz="1600" i="1" dirty="0"/>
              <a:t>(viz také předchozí bod 3)</a:t>
            </a:r>
          </a:p>
          <a:p>
            <a:pPr marL="342900" indent="-342900">
              <a:buFont typeface="+mj-lt"/>
              <a:buAutoNum type="arabicPeriod"/>
            </a:pPr>
            <a:r>
              <a:rPr lang="cs-CZ" sz="1600" b="1" dirty="0"/>
              <a:t>Propojování a spolupráce: Dvanáctero (Po krizi): „Propagujte význam a potřebnost kultury, podporujte spolupráci.“</a:t>
            </a:r>
          </a:p>
          <a:p>
            <a:pPr marL="342900" lvl="1" indent="0">
              <a:buNone/>
            </a:pPr>
            <a:r>
              <a:rPr lang="cs-CZ" sz="1600" dirty="0"/>
              <a:t>Kultura je stejně důležité odvětví jako zdravotnictví, bezpečnost nebo sociální oblast. Klíčovým krokem k posílení jejího významu je podpora kreativních odvětví a vzdělávání v těchto oblastech, protože právě ta tvoří jádro kulturního ekosystému. Tím se nejen zvyšuje povědomí o nezbytnosti kultury, ale zároveň se posiluje její role v celkovém rozvoji společnosti.</a:t>
            </a:r>
          </a:p>
        </p:txBody>
      </p:sp>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15</a:t>
            </a:fld>
            <a:endParaRPr lang="cs-CZ" dirty="0"/>
          </a:p>
        </p:txBody>
      </p:sp>
    </p:spTree>
    <p:extLst>
      <p:ext uri="{BB962C8B-B14F-4D97-AF65-F5344CB8AC3E}">
        <p14:creationId xmlns:p14="http://schemas.microsoft.com/office/powerpoint/2010/main" val="40411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9EA5466-EA04-5F40-8B3D-430DA20B8501}"/>
              </a:ext>
            </a:extLst>
          </p:cNvPr>
          <p:cNvSpPr>
            <a:spLocks noGrp="1"/>
          </p:cNvSpPr>
          <p:nvPr>
            <p:ph type="dt" sz="half" idx="10"/>
          </p:nvPr>
        </p:nvSpPr>
        <p:spPr/>
        <p:txBody>
          <a:bodyPr/>
          <a:lstStyle/>
          <a:p>
            <a:fld id="{99298574-6581-B943-9544-53578E1A0E6E}" type="datetime3">
              <a:rPr lang="cs-CZ" smtClean="0"/>
              <a:t>24/09/24</a:t>
            </a:fld>
            <a:endParaRPr lang="cs-CZ" dirty="0"/>
          </a:p>
        </p:txBody>
      </p:sp>
      <p:sp>
        <p:nvSpPr>
          <p:cNvPr id="3" name="Zástupný symbol pro zápatí 2">
            <a:extLst>
              <a:ext uri="{FF2B5EF4-FFF2-40B4-BE49-F238E27FC236}">
                <a16:creationId xmlns:a16="http://schemas.microsoft.com/office/drawing/2014/main" id="{1B228093-4893-764A-89E9-6B9C6335FE7E}"/>
              </a:ext>
            </a:extLst>
          </p:cNvPr>
          <p:cNvSpPr>
            <a:spLocks noGrp="1"/>
          </p:cNvSpPr>
          <p:nvPr>
            <p:ph type="ftr" sz="quarter" idx="11"/>
          </p:nvPr>
        </p:nvSpPr>
        <p:spPr/>
        <p:txBody>
          <a:bodyPr/>
          <a:lstStyle/>
          <a:p>
            <a:r>
              <a:rPr lang="cs-CZ" dirty="0"/>
              <a:t>text</a:t>
            </a:r>
          </a:p>
        </p:txBody>
      </p:sp>
      <p:sp>
        <p:nvSpPr>
          <p:cNvPr id="4" name="Zástupný symbol pro číslo snímku 3">
            <a:extLst>
              <a:ext uri="{FF2B5EF4-FFF2-40B4-BE49-F238E27FC236}">
                <a16:creationId xmlns:a16="http://schemas.microsoft.com/office/drawing/2014/main" id="{C5A0DD5F-9D7C-234D-BBCB-4B088545D27E}"/>
              </a:ext>
            </a:extLst>
          </p:cNvPr>
          <p:cNvSpPr>
            <a:spLocks noGrp="1"/>
          </p:cNvSpPr>
          <p:nvPr>
            <p:ph type="sldNum" sz="quarter" idx="12"/>
          </p:nvPr>
        </p:nvSpPr>
        <p:spPr/>
        <p:txBody>
          <a:bodyPr/>
          <a:lstStyle/>
          <a:p>
            <a:fld id="{1EA44BAA-1A06-B141-8215-9D88CF6A7203}" type="slidenum">
              <a:rPr lang="cs-CZ" smtClean="0"/>
              <a:t>16</a:t>
            </a:fld>
            <a:endParaRPr lang="cs-CZ" dirty="0"/>
          </a:p>
        </p:txBody>
      </p:sp>
      <p:sp>
        <p:nvSpPr>
          <p:cNvPr id="5" name="Obdélník 4">
            <a:extLst>
              <a:ext uri="{FF2B5EF4-FFF2-40B4-BE49-F238E27FC236}">
                <a16:creationId xmlns:a16="http://schemas.microsoft.com/office/drawing/2014/main" id="{EDDB3C1C-78A3-FD45-9288-66B6297FA8A9}"/>
              </a:ext>
            </a:extLst>
          </p:cNvPr>
          <p:cNvSpPr/>
          <p:nvPr/>
        </p:nvSpPr>
        <p:spPr>
          <a:xfrm>
            <a:off x="2588896" y="2214339"/>
            <a:ext cx="3960495" cy="553998"/>
          </a:xfrm>
          <a:prstGeom prst="rect">
            <a:avLst/>
          </a:prstGeom>
        </p:spPr>
        <p:txBody>
          <a:bodyPr wrap="square" anchor="b">
            <a:spAutoFit/>
          </a:bodyPr>
          <a:lstStyle/>
          <a:p>
            <a:pPr algn="ctr"/>
            <a:r>
              <a:rPr lang="cs-CZ" sz="3000" b="1" dirty="0">
                <a:solidFill>
                  <a:srgbClr val="00A499"/>
                </a:solidFill>
                <a:latin typeface="Calibri" panose="020F0502020204030204" pitchFamily="34" charset="0"/>
                <a:cs typeface="Calibri" panose="020F0502020204030204" pitchFamily="34" charset="0"/>
              </a:rPr>
              <a:t>Děkuji za pozornost</a:t>
            </a:r>
          </a:p>
        </p:txBody>
      </p:sp>
    </p:spTree>
    <p:extLst>
      <p:ext uri="{BB962C8B-B14F-4D97-AF65-F5344CB8AC3E}">
        <p14:creationId xmlns:p14="http://schemas.microsoft.com/office/powerpoint/2010/main" val="226417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82C90F-6696-C44A-BE8F-4464B8E64A0B}"/>
              </a:ext>
            </a:extLst>
          </p:cNvPr>
          <p:cNvSpPr>
            <a:spLocks noGrp="1"/>
          </p:cNvSpPr>
          <p:nvPr>
            <p:ph type="title"/>
          </p:nvPr>
        </p:nvSpPr>
        <p:spPr>
          <a:xfrm>
            <a:off x="152622" y="1646636"/>
            <a:ext cx="8847312" cy="794486"/>
          </a:xfrm>
        </p:spPr>
        <p:txBody>
          <a:bodyPr/>
          <a:lstStyle/>
          <a:p>
            <a:r>
              <a:rPr lang="cs-CZ" sz="3300" dirty="0">
                <a:solidFill>
                  <a:srgbClr val="00A499"/>
                </a:solidFill>
              </a:rPr>
              <a:t>Předmět a struktura výzkumu</a:t>
            </a:r>
            <a:endParaRPr lang="cs-CZ" dirty="0"/>
          </a:p>
        </p:txBody>
      </p:sp>
      <p:sp>
        <p:nvSpPr>
          <p:cNvPr id="3" name="Zástupný text 2">
            <a:extLst>
              <a:ext uri="{FF2B5EF4-FFF2-40B4-BE49-F238E27FC236}">
                <a16:creationId xmlns:a16="http://schemas.microsoft.com/office/drawing/2014/main" id="{4172E0D8-7C1D-1642-9793-1606BCBB9B2E}"/>
              </a:ext>
            </a:extLst>
          </p:cNvPr>
          <p:cNvSpPr>
            <a:spLocks noGrp="1"/>
          </p:cNvSpPr>
          <p:nvPr>
            <p:ph type="body" idx="1"/>
          </p:nvPr>
        </p:nvSpPr>
        <p:spPr>
          <a:xfrm>
            <a:off x="152623" y="2563585"/>
            <a:ext cx="8847312" cy="3689731"/>
          </a:xfrm>
        </p:spPr>
        <p:txBody>
          <a:bodyPr>
            <a:normAutofit lnSpcReduction="10000"/>
          </a:bodyPr>
          <a:lstStyle/>
          <a:p>
            <a:pPr algn="just"/>
            <a:r>
              <a:rPr lang="cs-CZ" sz="1600" b="1" dirty="0">
                <a:solidFill>
                  <a:srgbClr val="0070C0"/>
                </a:solidFill>
              </a:rPr>
              <a:t>Předmětem výzkumu bylo:</a:t>
            </a:r>
          </a:p>
          <a:p>
            <a:pPr marL="285750" indent="-285750" algn="just">
              <a:buFont typeface="Arial" panose="020B0604020202020204" pitchFamily="34" charset="0"/>
              <a:buChar char="•"/>
            </a:pPr>
            <a:r>
              <a:rPr lang="cs-CZ" sz="1600" dirty="0">
                <a:solidFill>
                  <a:schemeClr val="tx1"/>
                </a:solidFill>
              </a:rPr>
              <a:t>definovat kulturu jako </a:t>
            </a:r>
            <a:r>
              <a:rPr lang="cs-CZ" sz="1600" b="1" dirty="0">
                <a:solidFill>
                  <a:schemeClr val="tx1"/>
                </a:solidFill>
              </a:rPr>
              <a:t>veřejný statek financovaný veřejnými rozpočty </a:t>
            </a:r>
            <a:r>
              <a:rPr lang="cs-CZ" sz="1600" dirty="0">
                <a:solidFill>
                  <a:schemeClr val="tx1"/>
                </a:solidFill>
              </a:rPr>
              <a:t>v podmínkách ČR,</a:t>
            </a:r>
          </a:p>
          <a:p>
            <a:pPr marL="285750" indent="-285750" algn="just">
              <a:buFont typeface="Arial" panose="020B0604020202020204" pitchFamily="34" charset="0"/>
              <a:buChar char="•"/>
            </a:pPr>
            <a:r>
              <a:rPr lang="cs-CZ" sz="1600" dirty="0">
                <a:solidFill>
                  <a:schemeClr val="tx1"/>
                </a:solidFill>
              </a:rPr>
              <a:t>určit typologii </a:t>
            </a:r>
            <a:r>
              <a:rPr lang="cs-CZ" sz="1600" b="1" dirty="0">
                <a:solidFill>
                  <a:schemeClr val="tx1"/>
                </a:solidFill>
              </a:rPr>
              <a:t>kulturních zařízení</a:t>
            </a:r>
            <a:r>
              <a:rPr lang="cs-CZ" sz="1600" dirty="0">
                <a:solidFill>
                  <a:schemeClr val="tx1"/>
                </a:solidFill>
              </a:rPr>
              <a:t>, jejich </a:t>
            </a:r>
            <a:r>
              <a:rPr lang="cs-CZ" sz="1600" b="1" dirty="0">
                <a:solidFill>
                  <a:schemeClr val="tx1"/>
                </a:solidFill>
              </a:rPr>
              <a:t>právních forem </a:t>
            </a:r>
            <a:r>
              <a:rPr lang="cs-CZ" sz="1600" dirty="0">
                <a:solidFill>
                  <a:schemeClr val="tx1"/>
                </a:solidFill>
              </a:rPr>
              <a:t>a </a:t>
            </a:r>
            <a:r>
              <a:rPr lang="cs-CZ" sz="1600" b="1" dirty="0">
                <a:solidFill>
                  <a:schemeClr val="tx1"/>
                </a:solidFill>
              </a:rPr>
              <a:t>způsoby financování </a:t>
            </a:r>
            <a:r>
              <a:rPr lang="cs-CZ" sz="1600" dirty="0">
                <a:solidFill>
                  <a:schemeClr val="tx1"/>
                </a:solidFill>
              </a:rPr>
              <a:t>kultury z veřejných rozpočtů,</a:t>
            </a:r>
          </a:p>
          <a:p>
            <a:pPr marL="285750" indent="-285750" algn="just">
              <a:buFont typeface="Arial" panose="020B0604020202020204" pitchFamily="34" charset="0"/>
              <a:buChar char="•"/>
            </a:pPr>
            <a:r>
              <a:rPr lang="cs-CZ" sz="1600" b="1" dirty="0">
                <a:solidFill>
                  <a:schemeClr val="tx1"/>
                </a:solidFill>
              </a:rPr>
              <a:t>porovnat</a:t>
            </a:r>
            <a:r>
              <a:rPr lang="cs-CZ" sz="1600" dirty="0">
                <a:solidFill>
                  <a:schemeClr val="tx1"/>
                </a:solidFill>
              </a:rPr>
              <a:t> ekonomiku a systém organizace kulturních zařízení města </a:t>
            </a:r>
            <a:r>
              <a:rPr lang="cs-CZ" sz="1600" b="1" dirty="0">
                <a:solidFill>
                  <a:schemeClr val="tx1"/>
                </a:solidFill>
              </a:rPr>
              <a:t>Šumperk</a:t>
            </a:r>
            <a:r>
              <a:rPr lang="cs-CZ" sz="1600" dirty="0">
                <a:solidFill>
                  <a:schemeClr val="tx1"/>
                </a:solidFill>
              </a:rPr>
              <a:t> s relevantními městy.</a:t>
            </a:r>
          </a:p>
          <a:p>
            <a:pPr algn="just"/>
            <a:endParaRPr lang="cs-CZ" sz="1600" dirty="0">
              <a:solidFill>
                <a:schemeClr val="tx1"/>
              </a:solidFill>
            </a:endParaRPr>
          </a:p>
          <a:p>
            <a:pPr algn="just"/>
            <a:r>
              <a:rPr lang="cs-CZ" sz="1600" b="1" dirty="0">
                <a:solidFill>
                  <a:srgbClr val="0070C0"/>
                </a:solidFill>
              </a:rPr>
              <a:t>Struktura výzkumu:</a:t>
            </a:r>
          </a:p>
          <a:p>
            <a:pPr marL="685800" lvl="1" indent="-342900" algn="just">
              <a:buFont typeface="+mj-lt"/>
              <a:buAutoNum type="arabicPeriod"/>
            </a:pPr>
            <a:r>
              <a:rPr lang="cs-CZ" sz="1600" dirty="0">
                <a:solidFill>
                  <a:schemeClr val="tx1"/>
                </a:solidFill>
              </a:rPr>
              <a:t>Úvod,</a:t>
            </a:r>
          </a:p>
          <a:p>
            <a:pPr marL="685800" lvl="1" indent="-342900" algn="just">
              <a:buFont typeface="+mj-lt"/>
              <a:buAutoNum type="arabicPeriod"/>
            </a:pPr>
            <a:r>
              <a:rPr lang="cs-CZ" sz="1600" dirty="0">
                <a:solidFill>
                  <a:schemeClr val="tx1"/>
                </a:solidFill>
              </a:rPr>
              <a:t>Kultura jako veřejný statek a součást veřejného sektoru,</a:t>
            </a:r>
          </a:p>
          <a:p>
            <a:pPr marL="685800" lvl="1" indent="-342900" algn="just">
              <a:buFont typeface="+mj-lt"/>
              <a:buAutoNum type="arabicPeriod"/>
            </a:pPr>
            <a:r>
              <a:rPr lang="cs-CZ" sz="1600" dirty="0">
                <a:solidFill>
                  <a:schemeClr val="tx1"/>
                </a:solidFill>
              </a:rPr>
              <a:t>Právní formy a financování kulturních zařízení z veřejných zdrojů,</a:t>
            </a:r>
          </a:p>
          <a:p>
            <a:pPr marL="685800" lvl="1" indent="-342900" algn="just">
              <a:buFont typeface="+mj-lt"/>
              <a:buAutoNum type="arabicPeriod"/>
            </a:pPr>
            <a:r>
              <a:rPr lang="cs-CZ" sz="1600" dirty="0">
                <a:solidFill>
                  <a:schemeClr val="tx1"/>
                </a:solidFill>
              </a:rPr>
              <a:t>Metodologie zkoumání a zhodnocení,</a:t>
            </a:r>
          </a:p>
          <a:p>
            <a:pPr marL="685800" lvl="1" indent="-342900" algn="just">
              <a:buFont typeface="+mj-lt"/>
              <a:buAutoNum type="arabicPeriod"/>
            </a:pPr>
            <a:r>
              <a:rPr lang="cs-CZ" sz="1600" dirty="0">
                <a:solidFill>
                  <a:schemeClr val="tx1"/>
                </a:solidFill>
              </a:rPr>
              <a:t>Zhodnocení ekonomiky a systému organizace kulturních zařízení města Šumperk.</a:t>
            </a:r>
          </a:p>
          <a:p>
            <a:pPr marL="685800" lvl="1" indent="-342900" algn="just">
              <a:buFont typeface="+mj-lt"/>
              <a:buAutoNum type="arabicPeriod"/>
            </a:pPr>
            <a:r>
              <a:rPr lang="cs-CZ" sz="1600" dirty="0">
                <a:solidFill>
                  <a:schemeClr val="tx1"/>
                </a:solidFill>
              </a:rPr>
              <a:t>Závěr.</a:t>
            </a:r>
          </a:p>
          <a:p>
            <a:pPr marL="342900" indent="-342900" algn="just">
              <a:buFont typeface="+mj-lt"/>
              <a:buAutoNum type="arabicPeriod"/>
            </a:pPr>
            <a:endParaRPr lang="cs-CZ" sz="1600" dirty="0">
              <a:solidFill>
                <a:schemeClr val="tx1"/>
              </a:solidFill>
            </a:endParaRPr>
          </a:p>
          <a:p>
            <a:pPr algn="just"/>
            <a:endParaRPr lang="cs-CZ" sz="1600" dirty="0">
              <a:solidFill>
                <a:schemeClr val="tx1"/>
              </a:solidFill>
            </a:endParaRPr>
          </a:p>
          <a:p>
            <a:pPr algn="just"/>
            <a:endParaRPr lang="cs-CZ" sz="1600" dirty="0">
              <a:solidFill>
                <a:schemeClr val="tx1"/>
              </a:solidFill>
            </a:endParaRPr>
          </a:p>
          <a:p>
            <a:pPr algn="just"/>
            <a:endParaRPr lang="cs-CZ" sz="1600" dirty="0">
              <a:solidFill>
                <a:schemeClr val="tx1"/>
              </a:solidFill>
            </a:endParaRPr>
          </a:p>
        </p:txBody>
      </p:sp>
      <p:sp>
        <p:nvSpPr>
          <p:cNvPr id="4" name="Zástupný symbol pro datum 3">
            <a:extLst>
              <a:ext uri="{FF2B5EF4-FFF2-40B4-BE49-F238E27FC236}">
                <a16:creationId xmlns:a16="http://schemas.microsoft.com/office/drawing/2014/main" id="{03F6B53B-4E48-FF4E-806F-3FBF01950CF1}"/>
              </a:ext>
            </a:extLst>
          </p:cNvPr>
          <p:cNvSpPr>
            <a:spLocks noGrp="1"/>
          </p:cNvSpPr>
          <p:nvPr>
            <p:ph type="dt" sz="half" idx="10"/>
          </p:nvPr>
        </p:nvSpPr>
        <p:spPr/>
        <p:txBody>
          <a:bodyPr/>
          <a:lstStyle/>
          <a:p>
            <a:fld id="{08BB769B-EF35-6240-A2A8-465AEF330894}"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67C5F280-15E6-E44F-A1A3-E3B092C3D3EF}"/>
              </a:ext>
            </a:extLst>
          </p:cNvPr>
          <p:cNvSpPr>
            <a:spLocks noGrp="1"/>
          </p:cNvSpPr>
          <p:nvPr>
            <p:ph type="sldNum" sz="quarter" idx="12"/>
          </p:nvPr>
        </p:nvSpPr>
        <p:spPr/>
        <p:txBody>
          <a:bodyPr/>
          <a:lstStyle/>
          <a:p>
            <a:fld id="{1EA44BAA-1A06-B141-8215-9D88CF6A7203}" type="slidenum">
              <a:rPr lang="cs-CZ" smtClean="0"/>
              <a:t>1</a:t>
            </a:fld>
            <a:endParaRPr lang="cs-CZ" dirty="0"/>
          </a:p>
        </p:txBody>
      </p:sp>
    </p:spTree>
    <p:extLst>
      <p:ext uri="{BB962C8B-B14F-4D97-AF65-F5344CB8AC3E}">
        <p14:creationId xmlns:p14="http://schemas.microsoft.com/office/powerpoint/2010/main" val="399759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F4B41-BB50-8241-8561-4876AA5C6803}"/>
              </a:ext>
            </a:extLst>
          </p:cNvPr>
          <p:cNvSpPr>
            <a:spLocks noGrp="1"/>
          </p:cNvSpPr>
          <p:nvPr>
            <p:ph type="title"/>
          </p:nvPr>
        </p:nvSpPr>
        <p:spPr>
          <a:xfrm>
            <a:off x="150147" y="1647936"/>
            <a:ext cx="8848965" cy="766483"/>
          </a:xfrm>
        </p:spPr>
        <p:txBody>
          <a:bodyPr>
            <a:normAutofit/>
          </a:bodyPr>
          <a:lstStyle/>
          <a:p>
            <a:r>
              <a:rPr lang="cs-CZ" sz="3300" dirty="0">
                <a:solidFill>
                  <a:srgbClr val="00A499"/>
                </a:solidFill>
              </a:rPr>
              <a:t>Hlavní a dílčí cíl výzkumu</a:t>
            </a:r>
            <a:endParaRPr lang="cs-CZ" dirty="0"/>
          </a:p>
        </p:txBody>
      </p:sp>
      <p:sp>
        <p:nvSpPr>
          <p:cNvPr id="3" name="Zástupný obsah 2">
            <a:extLst>
              <a:ext uri="{FF2B5EF4-FFF2-40B4-BE49-F238E27FC236}">
                <a16:creationId xmlns:a16="http://schemas.microsoft.com/office/drawing/2014/main" id="{9E8D458C-E8D2-6548-A2AB-3A6B2DCCBBB4}"/>
              </a:ext>
            </a:extLst>
          </p:cNvPr>
          <p:cNvSpPr>
            <a:spLocks noGrp="1"/>
          </p:cNvSpPr>
          <p:nvPr>
            <p:ph idx="1"/>
          </p:nvPr>
        </p:nvSpPr>
        <p:spPr>
          <a:xfrm>
            <a:off x="150971" y="2530928"/>
            <a:ext cx="8848964" cy="2978765"/>
          </a:xfrm>
        </p:spPr>
        <p:txBody>
          <a:bodyPr>
            <a:noAutofit/>
          </a:bodyPr>
          <a:lstStyle/>
          <a:p>
            <a:pPr marL="0" indent="0" algn="just">
              <a:buNone/>
            </a:pPr>
            <a:r>
              <a:rPr lang="cs-CZ" sz="1600" b="1" dirty="0">
                <a:solidFill>
                  <a:srgbClr val="0070C0"/>
                </a:solidFill>
              </a:rPr>
              <a:t>Dílčí cíl:</a:t>
            </a:r>
          </a:p>
          <a:p>
            <a:pPr marL="0" indent="0" algn="just">
              <a:buNone/>
            </a:pPr>
            <a:r>
              <a:rPr lang="cs-CZ" sz="1600" dirty="0"/>
              <a:t>Zda jsou dlouhodobé výdaje města Šumperk na kulturu v přepočtu na jednoho obyvatele </a:t>
            </a:r>
            <a:r>
              <a:rPr lang="cs-CZ" sz="1600" b="1" dirty="0"/>
              <a:t>blízké</a:t>
            </a:r>
            <a:r>
              <a:rPr lang="cs-CZ" sz="1600" dirty="0"/>
              <a:t> dlouhodobému průměru ve sledované populaci měst České republiky stejné velikostní skupiny. </a:t>
            </a:r>
          </a:p>
          <a:p>
            <a:pPr marL="0" indent="0" algn="just">
              <a:buNone/>
            </a:pPr>
            <a:r>
              <a:rPr lang="cs-CZ" sz="1600" b="1" dirty="0"/>
              <a:t>Hypotéza 1: </a:t>
            </a:r>
            <a:r>
              <a:rPr lang="cs-CZ" sz="1600" i="1" dirty="0"/>
              <a:t>„Dlouhodobé výdaje města Šumperka na kulturu jsou srovnatelné s městy České republiky     o stejné velikosti“. </a:t>
            </a:r>
          </a:p>
          <a:p>
            <a:pPr marL="0" indent="0" algn="just">
              <a:buNone/>
            </a:pPr>
            <a:r>
              <a:rPr lang="cs-CZ" sz="1600" b="1" dirty="0">
                <a:solidFill>
                  <a:srgbClr val="0070C0"/>
                </a:solidFill>
              </a:rPr>
              <a:t>Hlavní cíl: </a:t>
            </a:r>
            <a:endParaRPr lang="cs-CZ" sz="1600" dirty="0">
              <a:solidFill>
                <a:srgbClr val="0070C0"/>
              </a:solidFill>
            </a:endParaRPr>
          </a:p>
          <a:p>
            <a:pPr marL="0" indent="0" algn="just">
              <a:buNone/>
            </a:pPr>
            <a:r>
              <a:rPr lang="cs-CZ" sz="1600" b="1" dirty="0"/>
              <a:t>porovnat a zhodnotit </a:t>
            </a:r>
            <a:r>
              <a:rPr lang="cs-CZ" sz="1600" dirty="0"/>
              <a:t>ekonomiku a systém organizace kulturních zařízení města Šumperk s ekonomikami a systémy organizace relevantních měst. </a:t>
            </a:r>
          </a:p>
          <a:p>
            <a:pPr marL="0" indent="0" algn="just">
              <a:buNone/>
            </a:pPr>
            <a:r>
              <a:rPr lang="cs-CZ" sz="1600" b="1" dirty="0"/>
              <a:t>Hypotéza 2: </a:t>
            </a:r>
            <a:r>
              <a:rPr lang="cs-CZ" sz="1600" i="1" dirty="0"/>
              <a:t>„Ekonomika a systém organizace kulturních zařízení města Šumperk jsou srovnatelné              s ekonomikami a systémy organizace kulturních zařízení měst ČR se stejnou strukturou systému organizace kulturních zařízení a vyššími výdaji na kulturu“. </a:t>
            </a:r>
          </a:p>
          <a:p>
            <a:pPr marL="0" indent="0" algn="just">
              <a:buNone/>
            </a:pPr>
            <a:endParaRPr lang="cs-CZ" sz="1600" dirty="0"/>
          </a:p>
        </p:txBody>
      </p:sp>
      <p:sp>
        <p:nvSpPr>
          <p:cNvPr id="4" name="Zástupný symbol pro datum 3">
            <a:extLst>
              <a:ext uri="{FF2B5EF4-FFF2-40B4-BE49-F238E27FC236}">
                <a16:creationId xmlns:a16="http://schemas.microsoft.com/office/drawing/2014/main" id="{9E9E0A9F-6A06-914F-8AA0-3014FE5CFD34}"/>
              </a:ext>
            </a:extLst>
          </p:cNvPr>
          <p:cNvSpPr>
            <a:spLocks noGrp="1"/>
          </p:cNvSpPr>
          <p:nvPr>
            <p:ph type="dt" sz="half" idx="10"/>
          </p:nvPr>
        </p:nvSpPr>
        <p:spPr/>
        <p:txBody>
          <a:bodyPr/>
          <a:lstStyle/>
          <a:p>
            <a:fld id="{2332A0F4-BF1A-6943-90A1-C642162085CA}"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4574110D-4796-BA41-9260-93FD77ED7A9F}"/>
              </a:ext>
            </a:extLst>
          </p:cNvPr>
          <p:cNvSpPr>
            <a:spLocks noGrp="1"/>
          </p:cNvSpPr>
          <p:nvPr>
            <p:ph type="sldNum" sz="quarter" idx="12"/>
          </p:nvPr>
        </p:nvSpPr>
        <p:spPr/>
        <p:txBody>
          <a:bodyPr/>
          <a:lstStyle/>
          <a:p>
            <a:fld id="{1EA44BAA-1A06-B141-8215-9D88CF6A7203}" type="slidenum">
              <a:rPr lang="cs-CZ" smtClean="0"/>
              <a:t>2</a:t>
            </a:fld>
            <a:endParaRPr lang="cs-CZ" dirty="0"/>
          </a:p>
        </p:txBody>
      </p:sp>
    </p:spTree>
    <p:extLst>
      <p:ext uri="{BB962C8B-B14F-4D97-AF65-F5344CB8AC3E}">
        <p14:creationId xmlns:p14="http://schemas.microsoft.com/office/powerpoint/2010/main" val="1429180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F4B41-BB50-8241-8561-4876AA5C6803}"/>
              </a:ext>
            </a:extLst>
          </p:cNvPr>
          <p:cNvSpPr>
            <a:spLocks noGrp="1"/>
          </p:cNvSpPr>
          <p:nvPr>
            <p:ph type="title"/>
          </p:nvPr>
        </p:nvSpPr>
        <p:spPr>
          <a:xfrm>
            <a:off x="150147" y="1647936"/>
            <a:ext cx="8848965" cy="766483"/>
          </a:xfrm>
        </p:spPr>
        <p:txBody>
          <a:bodyPr>
            <a:normAutofit/>
          </a:bodyPr>
          <a:lstStyle/>
          <a:p>
            <a:r>
              <a:rPr lang="cs-CZ" sz="3300" dirty="0">
                <a:solidFill>
                  <a:srgbClr val="00A499"/>
                </a:solidFill>
              </a:rPr>
              <a:t>Zdroje dat</a:t>
            </a:r>
            <a:endParaRPr lang="cs-CZ" dirty="0"/>
          </a:p>
        </p:txBody>
      </p:sp>
      <p:sp>
        <p:nvSpPr>
          <p:cNvPr id="3" name="Zástupný obsah 2">
            <a:extLst>
              <a:ext uri="{FF2B5EF4-FFF2-40B4-BE49-F238E27FC236}">
                <a16:creationId xmlns:a16="http://schemas.microsoft.com/office/drawing/2014/main" id="{9E8D458C-E8D2-6548-A2AB-3A6B2DCCBBB4}"/>
              </a:ext>
            </a:extLst>
          </p:cNvPr>
          <p:cNvSpPr>
            <a:spLocks noGrp="1"/>
          </p:cNvSpPr>
          <p:nvPr>
            <p:ph idx="1"/>
          </p:nvPr>
        </p:nvSpPr>
        <p:spPr>
          <a:xfrm>
            <a:off x="150971" y="2530928"/>
            <a:ext cx="8848964" cy="3703617"/>
          </a:xfrm>
        </p:spPr>
        <p:txBody>
          <a:bodyPr>
            <a:noAutofit/>
          </a:bodyPr>
          <a:lstStyle/>
          <a:p>
            <a:pPr algn="just"/>
            <a:r>
              <a:rPr lang="cs-CZ" sz="1600" dirty="0"/>
              <a:t>Sledované období 2012–2021 (10 let), období pokrývá dva roky „covidové“ krize (2020 a 2021).</a:t>
            </a:r>
          </a:p>
          <a:p>
            <a:pPr algn="just"/>
            <a:r>
              <a:rPr lang="cs-CZ" sz="1600" dirty="0"/>
              <a:t>Primární zdroj dat: MF ČR – Monitor statní pokladny. </a:t>
            </a:r>
          </a:p>
          <a:p>
            <a:pPr algn="just"/>
            <a:r>
              <a:rPr lang="cs-CZ" sz="1600" dirty="0"/>
              <a:t>Data pro výzkum </a:t>
            </a:r>
            <a:r>
              <a:rPr lang="cs-CZ" sz="1600" b="1" dirty="0"/>
              <a:t>dílčího cíle</a:t>
            </a:r>
            <a:r>
              <a:rPr lang="cs-CZ" sz="1600" dirty="0"/>
              <a:t>:</a:t>
            </a:r>
          </a:p>
          <a:p>
            <a:pPr lvl="1" algn="just"/>
            <a:r>
              <a:rPr lang="cs-CZ" sz="1600" dirty="0"/>
              <a:t>rozlišení dle odvětvového třídění dle vyhlášky č. 412/2021 Sb., o rozpočtové skladbě</a:t>
            </a:r>
            <a:br>
              <a:rPr lang="cs-CZ" sz="1600" dirty="0"/>
            </a:br>
            <a:r>
              <a:rPr lang="cs-CZ" sz="1600" dirty="0"/>
              <a:t>(skupina 3 – Služby pro fyzické osoby, oddíl 33 – Kultura, církve a sdělovací prostředky).</a:t>
            </a:r>
          </a:p>
          <a:p>
            <a:pPr algn="just"/>
            <a:r>
              <a:rPr lang="cs-CZ" sz="1600" dirty="0"/>
              <a:t>Data pro výzkum </a:t>
            </a:r>
            <a:r>
              <a:rPr lang="cs-CZ" sz="1600" b="1" dirty="0"/>
              <a:t>hlavního cíle</a:t>
            </a:r>
            <a:r>
              <a:rPr lang="cs-CZ" sz="1600" dirty="0"/>
              <a:t>:</a:t>
            </a:r>
          </a:p>
          <a:p>
            <a:pPr lvl="1" algn="just"/>
            <a:r>
              <a:rPr lang="cs-CZ" sz="1600" dirty="0"/>
              <a:t>účetní uzávěrky – Monitor státní poklady nebo Veřejný rejstřík a Sbírka listin MS ČR,</a:t>
            </a:r>
          </a:p>
          <a:p>
            <a:pPr lvl="1" algn="just"/>
            <a:r>
              <a:rPr lang="cs-CZ" sz="1600" dirty="0"/>
              <a:t>veřejně dostupné výroční zprávy jednotlivých institucí, ročenky měst, interní dokumenty, osobní dotazování.</a:t>
            </a:r>
          </a:p>
          <a:p>
            <a:pPr marL="0" indent="0" algn="just">
              <a:buNone/>
            </a:pPr>
            <a:r>
              <a:rPr lang="cs-CZ" sz="1600" dirty="0"/>
              <a:t>Celonárodní ukazatele aj.: MK ČR (NIPOS) a MF ČR, ČSÚ, Eurostat a aplikace ASPI (právní normy).</a:t>
            </a:r>
          </a:p>
          <a:p>
            <a:pPr marL="0" indent="0" algn="just">
              <a:buNone/>
            </a:pPr>
            <a:endParaRPr lang="cs-CZ" sz="1600" dirty="0"/>
          </a:p>
        </p:txBody>
      </p:sp>
      <p:sp>
        <p:nvSpPr>
          <p:cNvPr id="4" name="Zástupný symbol pro datum 3">
            <a:extLst>
              <a:ext uri="{FF2B5EF4-FFF2-40B4-BE49-F238E27FC236}">
                <a16:creationId xmlns:a16="http://schemas.microsoft.com/office/drawing/2014/main" id="{9E9E0A9F-6A06-914F-8AA0-3014FE5CFD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332A0F4-BF1A-6943-90A1-C642162085CA}" type="datetime3">
              <a:rPr kumimoji="0" lang="cs-CZ"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24/09/24</a:t>
            </a:fld>
            <a:endParaRPr kumimoji="0" lang="cs-CZ"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Zástupný symbol pro číslo snímku 5">
            <a:extLst>
              <a:ext uri="{FF2B5EF4-FFF2-40B4-BE49-F238E27FC236}">
                <a16:creationId xmlns:a16="http://schemas.microsoft.com/office/drawing/2014/main" id="{4574110D-4796-BA41-9260-93FD77ED7A9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A44BAA-1A06-B141-8215-9D88CF6A7203}" type="slidenum">
              <a:rPr kumimoji="0" lang="cs-CZ"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cs-CZ"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887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F4B41-BB50-8241-8561-4876AA5C6803}"/>
              </a:ext>
            </a:extLst>
          </p:cNvPr>
          <p:cNvSpPr>
            <a:spLocks noGrp="1"/>
          </p:cNvSpPr>
          <p:nvPr>
            <p:ph type="title"/>
          </p:nvPr>
        </p:nvSpPr>
        <p:spPr>
          <a:xfrm>
            <a:off x="150147" y="1647936"/>
            <a:ext cx="8848965" cy="766483"/>
          </a:xfrm>
        </p:spPr>
        <p:txBody>
          <a:bodyPr>
            <a:normAutofit/>
          </a:bodyPr>
          <a:lstStyle/>
          <a:p>
            <a:r>
              <a:rPr lang="cs-CZ" sz="3300" dirty="0">
                <a:solidFill>
                  <a:srgbClr val="00A499"/>
                </a:solidFill>
              </a:rPr>
              <a:t>Použité metody</a:t>
            </a:r>
            <a:endParaRPr lang="cs-CZ" dirty="0"/>
          </a:p>
        </p:txBody>
      </p:sp>
      <p:sp>
        <p:nvSpPr>
          <p:cNvPr id="3" name="Zástupný obsah 2">
            <a:extLst>
              <a:ext uri="{FF2B5EF4-FFF2-40B4-BE49-F238E27FC236}">
                <a16:creationId xmlns:a16="http://schemas.microsoft.com/office/drawing/2014/main" id="{9E8D458C-E8D2-6548-A2AB-3A6B2DCCBBB4}"/>
              </a:ext>
            </a:extLst>
          </p:cNvPr>
          <p:cNvSpPr>
            <a:spLocks noGrp="1"/>
          </p:cNvSpPr>
          <p:nvPr>
            <p:ph idx="1"/>
          </p:nvPr>
        </p:nvSpPr>
        <p:spPr>
          <a:xfrm>
            <a:off x="150971" y="2530928"/>
            <a:ext cx="8848964" cy="3703617"/>
          </a:xfrm>
        </p:spPr>
        <p:txBody>
          <a:bodyPr>
            <a:normAutofit/>
          </a:bodyPr>
          <a:lstStyle/>
          <a:p>
            <a:r>
              <a:rPr lang="cs-CZ" sz="1600" b="1" dirty="0">
                <a:solidFill>
                  <a:srgbClr val="0070C0"/>
                </a:solidFill>
              </a:rPr>
              <a:t>Hypotéza 1:</a:t>
            </a:r>
          </a:p>
          <a:p>
            <a:pPr lvl="1"/>
            <a:r>
              <a:rPr lang="cs-CZ" sz="1600" dirty="0"/>
              <a:t>klasifikační analýza,</a:t>
            </a:r>
          </a:p>
          <a:p>
            <a:pPr lvl="1"/>
            <a:r>
              <a:rPr lang="cs-CZ" sz="1600" dirty="0"/>
              <a:t>statistický t-test (jednovýběrový).</a:t>
            </a:r>
          </a:p>
          <a:p>
            <a:r>
              <a:rPr lang="cs-CZ" sz="1600" b="1" dirty="0">
                <a:solidFill>
                  <a:srgbClr val="0070C0"/>
                </a:solidFill>
              </a:rPr>
              <a:t>Hypotéza 2:</a:t>
            </a:r>
          </a:p>
          <a:p>
            <a:pPr lvl="1"/>
            <a:r>
              <a:rPr lang="cs-CZ" sz="1600" dirty="0"/>
              <a:t>dominová komparace:</a:t>
            </a:r>
          </a:p>
          <a:p>
            <a:pPr lvl="2"/>
            <a:r>
              <a:rPr lang="cs-CZ" sz="1300" dirty="0"/>
              <a:t>komparace pomocí binárního kódu a kardinální stupnice,</a:t>
            </a:r>
          </a:p>
          <a:p>
            <a:pPr lvl="2"/>
            <a:r>
              <a:rPr lang="cs-CZ" sz="1300" dirty="0"/>
              <a:t>podpůrné metody finanční analýzy poměrových ukazatelů a analýzy výkonnostních a technických ukazatelů,</a:t>
            </a:r>
          </a:p>
          <a:p>
            <a:pPr lvl="1"/>
            <a:r>
              <a:rPr lang="cs-CZ" sz="1600" dirty="0"/>
              <a:t>statistický t-test (párový).</a:t>
            </a:r>
          </a:p>
          <a:p>
            <a:r>
              <a:rPr lang="cs-CZ" sz="1600" b="1" dirty="0">
                <a:solidFill>
                  <a:srgbClr val="0070C0"/>
                </a:solidFill>
              </a:rPr>
              <a:t>Celkové zhodnocení:</a:t>
            </a:r>
          </a:p>
          <a:p>
            <a:pPr lvl="1"/>
            <a:r>
              <a:rPr lang="cs-CZ" sz="1600" dirty="0"/>
              <a:t>analýza SWOT,</a:t>
            </a:r>
          </a:p>
          <a:p>
            <a:pPr lvl="1"/>
            <a:r>
              <a:rPr lang="cs-CZ" sz="1600" dirty="0"/>
              <a:t>syntéza.</a:t>
            </a:r>
          </a:p>
          <a:p>
            <a:pPr marL="0" indent="0">
              <a:buNone/>
            </a:pPr>
            <a:r>
              <a:rPr lang="cs-CZ" sz="1600" dirty="0">
                <a:solidFill>
                  <a:srgbClr val="0070C0"/>
                </a:solidFill>
              </a:rPr>
              <a:t>Dále použity podpůrné metody pozorování, experiment, dedukce a abstrakce.</a:t>
            </a:r>
          </a:p>
          <a:p>
            <a:pPr marL="0" indent="0">
              <a:buNone/>
            </a:pPr>
            <a:endParaRPr lang="cs-CZ" sz="1600" dirty="0"/>
          </a:p>
        </p:txBody>
      </p:sp>
      <p:sp>
        <p:nvSpPr>
          <p:cNvPr id="4" name="Zástupný symbol pro datum 3">
            <a:extLst>
              <a:ext uri="{FF2B5EF4-FFF2-40B4-BE49-F238E27FC236}">
                <a16:creationId xmlns:a16="http://schemas.microsoft.com/office/drawing/2014/main" id="{9E9E0A9F-6A06-914F-8AA0-3014FE5CFD3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332A0F4-BF1A-6943-90A1-C642162085CA}" type="datetime3">
              <a:rPr kumimoji="0" lang="cs-CZ"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24/09/24</a:t>
            </a:fld>
            <a:endParaRPr kumimoji="0" lang="cs-CZ"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Zástupný symbol pro číslo snímku 5">
            <a:extLst>
              <a:ext uri="{FF2B5EF4-FFF2-40B4-BE49-F238E27FC236}">
                <a16:creationId xmlns:a16="http://schemas.microsoft.com/office/drawing/2014/main" id="{4574110D-4796-BA41-9260-93FD77ED7A9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A44BAA-1A06-B141-8215-9D88CF6A7203}" type="slidenum">
              <a:rPr kumimoji="0" lang="cs-CZ"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cs-CZ"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677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2F609A-DFC3-7DD2-8A4A-C5EF8513A700}"/>
              </a:ext>
            </a:extLst>
          </p:cNvPr>
          <p:cNvSpPr>
            <a:spLocks noGrp="1"/>
          </p:cNvSpPr>
          <p:nvPr>
            <p:ph type="title"/>
          </p:nvPr>
        </p:nvSpPr>
        <p:spPr/>
        <p:txBody>
          <a:bodyPr/>
          <a:lstStyle/>
          <a:p>
            <a:r>
              <a:rPr lang="cs-CZ" sz="3300" dirty="0">
                <a:solidFill>
                  <a:srgbClr val="00A499"/>
                </a:solidFill>
              </a:rPr>
              <a:t>Kultura jako veřejný statek</a:t>
            </a:r>
          </a:p>
        </p:txBody>
      </p:sp>
      <p:pic>
        <p:nvPicPr>
          <p:cNvPr id="8" name="Zástupný obsah 7">
            <a:extLst>
              <a:ext uri="{FF2B5EF4-FFF2-40B4-BE49-F238E27FC236}">
                <a16:creationId xmlns:a16="http://schemas.microsoft.com/office/drawing/2014/main" id="{1F40475E-78EB-67FE-ABBB-115770C6C2BA}"/>
              </a:ext>
            </a:extLst>
          </p:cNvPr>
          <p:cNvPicPr>
            <a:picLocks noGrp="1" noChangeAspect="1"/>
          </p:cNvPicPr>
          <p:nvPr>
            <p:ph idx="1"/>
          </p:nvPr>
        </p:nvPicPr>
        <p:blipFill>
          <a:blip r:embed="rId3"/>
          <a:srcRect r="67148"/>
          <a:stretch/>
        </p:blipFill>
        <p:spPr>
          <a:xfrm>
            <a:off x="671923" y="3829066"/>
            <a:ext cx="2907019" cy="2349017"/>
          </a:xfrm>
        </p:spPr>
      </p:pic>
      <p:sp>
        <p:nvSpPr>
          <p:cNvPr id="4" name="Zástupný symbol pro datum 3">
            <a:extLst>
              <a:ext uri="{FF2B5EF4-FFF2-40B4-BE49-F238E27FC236}">
                <a16:creationId xmlns:a16="http://schemas.microsoft.com/office/drawing/2014/main" id="{425E896D-7DB5-6F09-946C-863A3EB0675D}"/>
              </a:ext>
            </a:extLst>
          </p:cNvPr>
          <p:cNvSpPr>
            <a:spLocks noGrp="1"/>
          </p:cNvSpPr>
          <p:nvPr>
            <p:ph type="dt" sz="half" idx="10"/>
          </p:nvPr>
        </p:nvSpPr>
        <p:spPr/>
        <p:txBody>
          <a:bodyPr/>
          <a:lstStyle/>
          <a:p>
            <a:fld id="{3D4CE2BD-95EA-854F-BAB8-0CF99DE8AA7D}" type="datetime3">
              <a:rPr lang="cs-CZ" smtClean="0"/>
              <a:t>24/09/24</a:t>
            </a:fld>
            <a:endParaRPr lang="cs-CZ" dirty="0"/>
          </a:p>
        </p:txBody>
      </p:sp>
      <p:sp>
        <p:nvSpPr>
          <p:cNvPr id="5" name="Zástupný symbol pro zápatí 4">
            <a:extLst>
              <a:ext uri="{FF2B5EF4-FFF2-40B4-BE49-F238E27FC236}">
                <a16:creationId xmlns:a16="http://schemas.microsoft.com/office/drawing/2014/main" id="{2B75165C-5D6B-CD74-A035-7D387E72F3F1}"/>
              </a:ext>
            </a:extLst>
          </p:cNvPr>
          <p:cNvSpPr>
            <a:spLocks noGrp="1"/>
          </p:cNvSpPr>
          <p:nvPr>
            <p:ph type="ftr" sz="quarter" idx="11"/>
          </p:nvPr>
        </p:nvSpPr>
        <p:spPr/>
        <p:txBody>
          <a:bodyPr/>
          <a:lstStyle/>
          <a:p>
            <a:r>
              <a:rPr lang="cs-CZ"/>
              <a:t>text</a:t>
            </a:r>
            <a:endParaRPr lang="cs-CZ" dirty="0"/>
          </a:p>
        </p:txBody>
      </p:sp>
      <p:sp>
        <p:nvSpPr>
          <p:cNvPr id="6" name="Zástupný symbol pro číslo snímku 5">
            <a:extLst>
              <a:ext uri="{FF2B5EF4-FFF2-40B4-BE49-F238E27FC236}">
                <a16:creationId xmlns:a16="http://schemas.microsoft.com/office/drawing/2014/main" id="{5A132B3F-8C6F-5164-6B60-146B251564EB}"/>
              </a:ext>
            </a:extLst>
          </p:cNvPr>
          <p:cNvSpPr>
            <a:spLocks noGrp="1"/>
          </p:cNvSpPr>
          <p:nvPr>
            <p:ph type="sldNum" sz="quarter" idx="12"/>
          </p:nvPr>
        </p:nvSpPr>
        <p:spPr/>
        <p:txBody>
          <a:bodyPr/>
          <a:lstStyle/>
          <a:p>
            <a:fld id="{1EA44BAA-1A06-B141-8215-9D88CF6A7203}" type="slidenum">
              <a:rPr lang="cs-CZ" smtClean="0"/>
              <a:t>5</a:t>
            </a:fld>
            <a:endParaRPr lang="cs-CZ" dirty="0"/>
          </a:p>
        </p:txBody>
      </p:sp>
      <p:pic>
        <p:nvPicPr>
          <p:cNvPr id="10" name="Zástupný obsah 7">
            <a:extLst>
              <a:ext uri="{FF2B5EF4-FFF2-40B4-BE49-F238E27FC236}">
                <a16:creationId xmlns:a16="http://schemas.microsoft.com/office/drawing/2014/main" id="{6A346A10-31FA-F008-7FFA-E94860C38699}"/>
              </a:ext>
            </a:extLst>
          </p:cNvPr>
          <p:cNvPicPr>
            <a:picLocks noChangeAspect="1"/>
          </p:cNvPicPr>
          <p:nvPr/>
        </p:nvPicPr>
        <p:blipFill>
          <a:blip r:embed="rId3"/>
          <a:srcRect l="67076"/>
          <a:stretch/>
        </p:blipFill>
        <p:spPr>
          <a:xfrm>
            <a:off x="5466251" y="3829066"/>
            <a:ext cx="2913368" cy="2349017"/>
          </a:xfrm>
          <a:prstGeom prst="rect">
            <a:avLst/>
          </a:prstGeom>
        </p:spPr>
      </p:pic>
      <p:pic>
        <p:nvPicPr>
          <p:cNvPr id="9" name="Zástupný obsah 7">
            <a:extLst>
              <a:ext uri="{FF2B5EF4-FFF2-40B4-BE49-F238E27FC236}">
                <a16:creationId xmlns:a16="http://schemas.microsoft.com/office/drawing/2014/main" id="{71B5CBA5-2F3F-EF76-D7EA-53C8EB67EC22}"/>
              </a:ext>
            </a:extLst>
          </p:cNvPr>
          <p:cNvPicPr>
            <a:picLocks noChangeAspect="1"/>
          </p:cNvPicPr>
          <p:nvPr/>
        </p:nvPicPr>
        <p:blipFill>
          <a:blip r:embed="rId3"/>
          <a:srcRect l="32853" r="32924"/>
          <a:stretch/>
        </p:blipFill>
        <p:spPr>
          <a:xfrm>
            <a:off x="3057832" y="2254491"/>
            <a:ext cx="3028338" cy="2349017"/>
          </a:xfrm>
          <a:prstGeom prst="rect">
            <a:avLst/>
          </a:prstGeom>
        </p:spPr>
      </p:pic>
    </p:spTree>
    <p:extLst>
      <p:ext uri="{BB962C8B-B14F-4D97-AF65-F5344CB8AC3E}">
        <p14:creationId xmlns:p14="http://schemas.microsoft.com/office/powerpoint/2010/main" val="264506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0D59F-4665-0C0B-2FFE-0918A140EAA0}"/>
              </a:ext>
            </a:extLst>
          </p:cNvPr>
          <p:cNvSpPr>
            <a:spLocks noGrp="1"/>
          </p:cNvSpPr>
          <p:nvPr>
            <p:ph type="title"/>
          </p:nvPr>
        </p:nvSpPr>
        <p:spPr/>
        <p:txBody>
          <a:bodyPr/>
          <a:lstStyle/>
          <a:p>
            <a:r>
              <a:rPr lang="cs-CZ" sz="3300" dirty="0">
                <a:solidFill>
                  <a:srgbClr val="00A499"/>
                </a:solidFill>
              </a:rPr>
              <a:t>Kultura a role veřejného sektoru</a:t>
            </a:r>
          </a:p>
        </p:txBody>
      </p:sp>
      <p:sp>
        <p:nvSpPr>
          <p:cNvPr id="4" name="Zástupný symbol pro datum 3">
            <a:extLst>
              <a:ext uri="{FF2B5EF4-FFF2-40B4-BE49-F238E27FC236}">
                <a16:creationId xmlns:a16="http://schemas.microsoft.com/office/drawing/2014/main" id="{0A20D84D-7339-FCC3-E2DC-A64FA5520096}"/>
              </a:ext>
            </a:extLst>
          </p:cNvPr>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a:extLst>
              <a:ext uri="{FF2B5EF4-FFF2-40B4-BE49-F238E27FC236}">
                <a16:creationId xmlns:a16="http://schemas.microsoft.com/office/drawing/2014/main" id="{848C816F-C6E8-E01E-5D55-1C790C2476C4}"/>
              </a:ext>
            </a:extLst>
          </p:cNvPr>
          <p:cNvSpPr>
            <a:spLocks noGrp="1"/>
          </p:cNvSpPr>
          <p:nvPr>
            <p:ph type="sldNum" sz="quarter" idx="12"/>
          </p:nvPr>
        </p:nvSpPr>
        <p:spPr/>
        <p:txBody>
          <a:bodyPr/>
          <a:lstStyle/>
          <a:p>
            <a:fld id="{1EA44BAA-1A06-B141-8215-9D88CF6A7203}" type="slidenum">
              <a:rPr lang="cs-CZ" smtClean="0"/>
              <a:t>6</a:t>
            </a:fld>
            <a:endParaRPr lang="cs-CZ" dirty="0"/>
          </a:p>
        </p:txBody>
      </p:sp>
      <p:pic>
        <p:nvPicPr>
          <p:cNvPr id="9" name="Zástupný obsah 7">
            <a:extLst>
              <a:ext uri="{FF2B5EF4-FFF2-40B4-BE49-F238E27FC236}">
                <a16:creationId xmlns:a16="http://schemas.microsoft.com/office/drawing/2014/main" id="{90ACC153-34C5-90D0-4FCD-88D686C5B2D6}"/>
              </a:ext>
            </a:extLst>
          </p:cNvPr>
          <p:cNvPicPr>
            <a:picLocks noChangeAspect="1"/>
          </p:cNvPicPr>
          <p:nvPr/>
        </p:nvPicPr>
        <p:blipFill>
          <a:blip r:embed="rId3"/>
          <a:srcRect l="32741" r="33591"/>
          <a:stretch/>
        </p:blipFill>
        <p:spPr>
          <a:xfrm>
            <a:off x="3082413" y="3974509"/>
            <a:ext cx="2979174" cy="2694579"/>
          </a:xfrm>
          <a:prstGeom prst="rect">
            <a:avLst/>
          </a:prstGeom>
        </p:spPr>
      </p:pic>
      <p:pic>
        <p:nvPicPr>
          <p:cNvPr id="10" name="Zástupný obsah 7">
            <a:extLst>
              <a:ext uri="{FF2B5EF4-FFF2-40B4-BE49-F238E27FC236}">
                <a16:creationId xmlns:a16="http://schemas.microsoft.com/office/drawing/2014/main" id="{75C398BC-2EAB-B09A-B334-053DEBA8685E}"/>
              </a:ext>
            </a:extLst>
          </p:cNvPr>
          <p:cNvPicPr>
            <a:picLocks noChangeAspect="1"/>
          </p:cNvPicPr>
          <p:nvPr/>
        </p:nvPicPr>
        <p:blipFill>
          <a:blip r:embed="rId3"/>
          <a:srcRect l="67632"/>
          <a:stretch/>
        </p:blipFill>
        <p:spPr>
          <a:xfrm>
            <a:off x="5706954" y="2367665"/>
            <a:ext cx="2864209" cy="2694579"/>
          </a:xfrm>
          <a:prstGeom prst="rect">
            <a:avLst/>
          </a:prstGeom>
        </p:spPr>
      </p:pic>
      <p:pic>
        <p:nvPicPr>
          <p:cNvPr id="8" name="Zástupný obsah 7">
            <a:extLst>
              <a:ext uri="{FF2B5EF4-FFF2-40B4-BE49-F238E27FC236}">
                <a16:creationId xmlns:a16="http://schemas.microsoft.com/office/drawing/2014/main" id="{4DB29861-52D9-C672-03A7-802AF01E8769}"/>
              </a:ext>
            </a:extLst>
          </p:cNvPr>
          <p:cNvPicPr>
            <a:picLocks noGrp="1" noChangeAspect="1"/>
          </p:cNvPicPr>
          <p:nvPr>
            <p:ph idx="1"/>
          </p:nvPr>
        </p:nvPicPr>
        <p:blipFill>
          <a:blip r:embed="rId3"/>
          <a:srcRect r="67259"/>
          <a:stretch/>
        </p:blipFill>
        <p:spPr>
          <a:xfrm>
            <a:off x="539861" y="2367665"/>
            <a:ext cx="2897187" cy="2694579"/>
          </a:xfrm>
        </p:spPr>
      </p:pic>
    </p:spTree>
    <p:extLst>
      <p:ext uri="{BB962C8B-B14F-4D97-AF65-F5344CB8AC3E}">
        <p14:creationId xmlns:p14="http://schemas.microsoft.com/office/powerpoint/2010/main" val="35022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Zástupný obsah 11">
            <a:extLst>
              <a:ext uri="{FF2B5EF4-FFF2-40B4-BE49-F238E27FC236}">
                <a16:creationId xmlns:a16="http://schemas.microsoft.com/office/drawing/2014/main" id="{E81D9F46-16E7-51BB-7B5F-8768252AF417}"/>
              </a:ext>
            </a:extLst>
          </p:cNvPr>
          <p:cNvGraphicFramePr>
            <a:graphicFrameLocks noGrp="1"/>
          </p:cNvGraphicFramePr>
          <p:nvPr>
            <p:ph idx="1"/>
            <p:extLst>
              <p:ext uri="{D42A27DB-BD31-4B8C-83A1-F6EECF244321}">
                <p14:modId xmlns:p14="http://schemas.microsoft.com/office/powerpoint/2010/main" val="3779750318"/>
              </p:ext>
            </p:extLst>
          </p:nvPr>
        </p:nvGraphicFramePr>
        <p:xfrm>
          <a:off x="927099" y="1773669"/>
          <a:ext cx="7290593" cy="3396218"/>
        </p:xfrm>
        <a:graphic>
          <a:graphicData uri="http://schemas.openxmlformats.org/drawingml/2006/table">
            <a:tbl>
              <a:tblPr firstRow="1" firstCol="1" bandRow="1"/>
              <a:tblGrid>
                <a:gridCol w="2888909">
                  <a:extLst>
                    <a:ext uri="{9D8B030D-6E8A-4147-A177-3AD203B41FA5}">
                      <a16:colId xmlns:a16="http://schemas.microsoft.com/office/drawing/2014/main" val="1278014303"/>
                    </a:ext>
                  </a:extLst>
                </a:gridCol>
                <a:gridCol w="2012300">
                  <a:extLst>
                    <a:ext uri="{9D8B030D-6E8A-4147-A177-3AD203B41FA5}">
                      <a16:colId xmlns:a16="http://schemas.microsoft.com/office/drawing/2014/main" val="2555403579"/>
                    </a:ext>
                  </a:extLst>
                </a:gridCol>
                <a:gridCol w="2389384">
                  <a:extLst>
                    <a:ext uri="{9D8B030D-6E8A-4147-A177-3AD203B41FA5}">
                      <a16:colId xmlns:a16="http://schemas.microsoft.com/office/drawing/2014/main" val="499444304"/>
                    </a:ext>
                  </a:extLst>
                </a:gridCol>
              </a:tblGrid>
              <a:tr h="334178">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Město</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Výdaje na kulturu z rozpočtu města</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Výdaje na kulturu</a:t>
                      </a:r>
                      <a:b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 tis. Kč/obyvatel</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621716310"/>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Uherské Hradiště</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15,93 %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3,888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01922"/>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Cheb</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9,77 %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3196170"/>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Trutnov</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10,48 %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2,210</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174123"/>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Hodonín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8,89 %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1,936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6647038"/>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Kolín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6,64 %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1,817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9944390"/>
                  </a:ext>
                </a:extLst>
              </a:tr>
              <a:tr h="16116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Šumperk</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8,26 %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1,805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4598595"/>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Chrudim</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8,79 %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1,776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3325749"/>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Kroměříž</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7,60 %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434926"/>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Písek</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5,83 %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1,485</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6378255"/>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Říčany</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5,05 %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1,451</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6688322"/>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Uherský Brod</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5,57 %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1,393</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6084630"/>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Vsetín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5,83 %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1,274</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269764"/>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Tábor</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4,49 %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1,226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4471288"/>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Šlapanice</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2,07 %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0,726</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032831"/>
                  </a:ext>
                </a:extLst>
              </a:tr>
              <a:tr h="161160">
                <a:tc>
                  <a:txBody>
                    <a:bodyPr/>
                    <a:lstStyle/>
                    <a:p>
                      <a:pP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Černošice</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1,11 %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0059738"/>
                  </a:ext>
                </a:extLst>
              </a:tr>
              <a:tr h="16116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7,09 %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1,688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667353"/>
                  </a:ext>
                </a:extLst>
              </a:tr>
              <a:tr h="16116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3,49 pb.</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0,759</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182015"/>
                  </a:ext>
                </a:extLst>
              </a:tr>
              <a:tr h="16116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min.</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1,11 %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0,487</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4874818"/>
                  </a:ext>
                </a:extLst>
              </a:tr>
              <a:tr h="161160">
                <a:tc>
                  <a:txBody>
                    <a:bodyPr/>
                    <a:lstStyle/>
                    <a:p>
                      <a:pP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max.</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15,93 %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cs-CZ"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3,888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66073"/>
                  </a:ext>
                </a:extLst>
              </a:tr>
            </a:tbl>
          </a:graphicData>
        </a:graphic>
      </p:graphicFrame>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7</a:t>
            </a:fld>
            <a:endParaRPr lang="cs-CZ" dirty="0"/>
          </a:p>
        </p:txBody>
      </p:sp>
      <p:sp>
        <p:nvSpPr>
          <p:cNvPr id="14" name="TextovéPole 13">
            <a:extLst>
              <a:ext uri="{FF2B5EF4-FFF2-40B4-BE49-F238E27FC236}">
                <a16:creationId xmlns:a16="http://schemas.microsoft.com/office/drawing/2014/main" id="{20744F4A-64BF-C300-47BA-D8E59A191F31}"/>
              </a:ext>
            </a:extLst>
          </p:cNvPr>
          <p:cNvSpPr txBox="1"/>
          <p:nvPr/>
        </p:nvSpPr>
        <p:spPr>
          <a:xfrm>
            <a:off x="845344" y="1429005"/>
            <a:ext cx="7453312" cy="338554"/>
          </a:xfrm>
          <a:prstGeom prst="rect">
            <a:avLst/>
          </a:prstGeom>
          <a:noFill/>
        </p:spPr>
        <p:txBody>
          <a:bodyPr wrap="square">
            <a:spAutoFit/>
          </a:bodyPr>
          <a:lstStyle/>
          <a:p>
            <a:r>
              <a:rPr lang="cs-CZ" sz="1600" dirty="0">
                <a:solidFill>
                  <a:srgbClr val="0070C0"/>
                </a:solidFill>
                <a:effectLst/>
                <a:latin typeface="+mj-lt"/>
                <a:ea typeface="Times New Roman" panose="02020603050405020304" pitchFamily="18" charset="0"/>
              </a:rPr>
              <a:t>Dlouhodobé roční výdaje na kulturu z rozpočtů vybraných měst v období let 2012–2021</a:t>
            </a:r>
            <a:endParaRPr lang="cs-CZ" sz="1600" dirty="0">
              <a:solidFill>
                <a:srgbClr val="0070C0"/>
              </a:solidFill>
              <a:latin typeface="+mj-lt"/>
            </a:endParaRPr>
          </a:p>
        </p:txBody>
      </p:sp>
      <p:sp>
        <p:nvSpPr>
          <p:cNvPr id="16" name="TextovéPole 15">
            <a:extLst>
              <a:ext uri="{FF2B5EF4-FFF2-40B4-BE49-F238E27FC236}">
                <a16:creationId xmlns:a16="http://schemas.microsoft.com/office/drawing/2014/main" id="{6B0225C5-33E8-BA7A-783E-8CFB16785513}"/>
              </a:ext>
            </a:extLst>
          </p:cNvPr>
          <p:cNvSpPr txBox="1"/>
          <p:nvPr/>
        </p:nvSpPr>
        <p:spPr>
          <a:xfrm>
            <a:off x="845344" y="5132652"/>
            <a:ext cx="5577839" cy="276999"/>
          </a:xfrm>
          <a:prstGeom prst="rect">
            <a:avLst/>
          </a:prstGeom>
          <a:noFill/>
        </p:spPr>
        <p:txBody>
          <a:bodyPr wrap="square">
            <a:spAutoFit/>
          </a:bodyPr>
          <a:lstStyle/>
          <a:p>
            <a:pPr>
              <a:spcBef>
                <a:spcPts val="300"/>
              </a:spcBef>
            </a:pPr>
            <a:r>
              <a:rPr lang="cs-CZ" sz="1200" i="1" dirty="0">
                <a:effectLst/>
                <a:latin typeface="+mj-lt"/>
                <a:ea typeface="Times New Roman" panose="02020603050405020304" pitchFamily="18" charset="0"/>
                <a:cs typeface="Times New Roman" panose="02020603050405020304" pitchFamily="18" charset="0"/>
              </a:rPr>
              <a:t>Zdroj: Monitor státní pokladny a Český statistický úřad. Vlastní zpracování a úprava.</a:t>
            </a:r>
          </a:p>
        </p:txBody>
      </p:sp>
      <p:sp>
        <p:nvSpPr>
          <p:cNvPr id="2" name="Zástupný obsah 2">
            <a:extLst>
              <a:ext uri="{FF2B5EF4-FFF2-40B4-BE49-F238E27FC236}">
                <a16:creationId xmlns:a16="http://schemas.microsoft.com/office/drawing/2014/main" id="{9D8F8D03-E41B-4901-737A-8D4AC7782BEF}"/>
              </a:ext>
            </a:extLst>
          </p:cNvPr>
          <p:cNvSpPr txBox="1">
            <a:spLocks/>
          </p:cNvSpPr>
          <p:nvPr/>
        </p:nvSpPr>
        <p:spPr>
          <a:xfrm>
            <a:off x="142413" y="5464496"/>
            <a:ext cx="8848964" cy="87963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1200" b="0" i="0" kern="1200">
                <a:solidFill>
                  <a:schemeClr val="tx1"/>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cs-CZ" sz="1400" dirty="0"/>
              <a:t>Proveden jeden statistický jednovýběrový t-test na hladině významnosti 0,05:</a:t>
            </a:r>
          </a:p>
          <a:p>
            <a:pPr lvl="1"/>
            <a:r>
              <a:rPr lang="cs-CZ" sz="1400" dirty="0"/>
              <a:t>výsledek statistiky je v hodnotě t</a:t>
            </a:r>
            <a:r>
              <a:rPr lang="cs-CZ" sz="1400" baseline="-25000" dirty="0"/>
              <a:t>0</a:t>
            </a:r>
            <a:r>
              <a:rPr lang="cs-CZ" sz="1400" dirty="0"/>
              <a:t> = – 0,559, tzn. t0 ∉ W, p &gt; </a:t>
            </a:r>
            <a:r>
              <a:rPr lang="el-GR" sz="1400" dirty="0"/>
              <a:t>α. </a:t>
            </a:r>
            <a:endParaRPr lang="cs-CZ" sz="1400" dirty="0"/>
          </a:p>
          <a:p>
            <a:pPr marL="0" indent="0">
              <a:buNone/>
            </a:pPr>
            <a:r>
              <a:rPr lang="cs-CZ" sz="1400" b="1" dirty="0"/>
              <a:t>Dlouhodobé výdaje města Šumperka na kulturu jsou srovnatelné s ostatními městy České republiky o stejné velikosti. </a:t>
            </a:r>
          </a:p>
          <a:p>
            <a:endParaRPr lang="cs-CZ" sz="1600" dirty="0"/>
          </a:p>
        </p:txBody>
      </p:sp>
      <p:sp>
        <p:nvSpPr>
          <p:cNvPr id="3" name="Nadpis 1">
            <a:extLst>
              <a:ext uri="{FF2B5EF4-FFF2-40B4-BE49-F238E27FC236}">
                <a16:creationId xmlns:a16="http://schemas.microsoft.com/office/drawing/2014/main" id="{A18BB982-50E3-D565-FA16-FCF89DBE2D8E}"/>
              </a:ext>
            </a:extLst>
          </p:cNvPr>
          <p:cNvSpPr>
            <a:spLocks noGrp="1"/>
          </p:cNvSpPr>
          <p:nvPr>
            <p:ph type="title"/>
          </p:nvPr>
        </p:nvSpPr>
        <p:spPr>
          <a:xfrm>
            <a:off x="142412" y="511928"/>
            <a:ext cx="8848965" cy="1021977"/>
          </a:xfrm>
        </p:spPr>
        <p:txBody>
          <a:bodyPr/>
          <a:lstStyle/>
          <a:p>
            <a:r>
              <a:rPr lang="cs-CZ" sz="3300" dirty="0">
                <a:solidFill>
                  <a:srgbClr val="00A499"/>
                </a:solidFill>
              </a:rPr>
              <a:t>Výsledky dílčího cíle</a:t>
            </a:r>
          </a:p>
        </p:txBody>
      </p:sp>
    </p:spTree>
    <p:extLst>
      <p:ext uri="{BB962C8B-B14F-4D97-AF65-F5344CB8AC3E}">
        <p14:creationId xmlns:p14="http://schemas.microsoft.com/office/powerpoint/2010/main" val="16890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3D4CE2BD-95EA-854F-BAB8-0CF99DE8AA7D}" type="datetime3">
              <a:rPr lang="cs-CZ" smtClean="0"/>
              <a:t>24/09/24</a:t>
            </a:fld>
            <a:endParaRPr lang="cs-CZ" dirty="0"/>
          </a:p>
        </p:txBody>
      </p:sp>
      <p:sp>
        <p:nvSpPr>
          <p:cNvPr id="6" name="Zástupný symbol pro číslo snímku 5"/>
          <p:cNvSpPr>
            <a:spLocks noGrp="1"/>
          </p:cNvSpPr>
          <p:nvPr>
            <p:ph type="sldNum" sz="quarter" idx="12"/>
          </p:nvPr>
        </p:nvSpPr>
        <p:spPr/>
        <p:txBody>
          <a:bodyPr/>
          <a:lstStyle/>
          <a:p>
            <a:fld id="{1EA44BAA-1A06-B141-8215-9D88CF6A7203}" type="slidenum">
              <a:rPr lang="cs-CZ" smtClean="0"/>
              <a:t>8</a:t>
            </a:fld>
            <a:endParaRPr lang="cs-CZ" dirty="0"/>
          </a:p>
        </p:txBody>
      </p:sp>
      <p:sp>
        <p:nvSpPr>
          <p:cNvPr id="3" name="Nadpis 1">
            <a:extLst>
              <a:ext uri="{FF2B5EF4-FFF2-40B4-BE49-F238E27FC236}">
                <a16:creationId xmlns:a16="http://schemas.microsoft.com/office/drawing/2014/main" id="{A18BB982-50E3-D565-FA16-FCF89DBE2D8E}"/>
              </a:ext>
            </a:extLst>
          </p:cNvPr>
          <p:cNvSpPr>
            <a:spLocks noGrp="1"/>
          </p:cNvSpPr>
          <p:nvPr>
            <p:ph type="title"/>
          </p:nvPr>
        </p:nvSpPr>
        <p:spPr>
          <a:xfrm>
            <a:off x="142412" y="952272"/>
            <a:ext cx="8848965" cy="1021977"/>
          </a:xfrm>
        </p:spPr>
        <p:txBody>
          <a:bodyPr/>
          <a:lstStyle/>
          <a:p>
            <a:r>
              <a:rPr lang="cs-CZ" sz="3300" dirty="0">
                <a:solidFill>
                  <a:srgbClr val="00A499"/>
                </a:solidFill>
              </a:rPr>
              <a:t>Srovnání kulturní infrastruktury měst</a:t>
            </a:r>
          </a:p>
        </p:txBody>
      </p:sp>
      <p:sp>
        <p:nvSpPr>
          <p:cNvPr id="7" name="Zástupný obsah 6">
            <a:extLst>
              <a:ext uri="{FF2B5EF4-FFF2-40B4-BE49-F238E27FC236}">
                <a16:creationId xmlns:a16="http://schemas.microsoft.com/office/drawing/2014/main" id="{0CBA8651-4DA5-9402-C3C1-F9C4037B896E}"/>
              </a:ext>
            </a:extLst>
          </p:cNvPr>
          <p:cNvSpPr>
            <a:spLocks noGrp="1"/>
          </p:cNvSpPr>
          <p:nvPr>
            <p:ph idx="1"/>
          </p:nvPr>
        </p:nvSpPr>
        <p:spPr>
          <a:xfrm>
            <a:off x="150971" y="2229316"/>
            <a:ext cx="4657003" cy="3893380"/>
          </a:xfrm>
        </p:spPr>
        <p:txBody>
          <a:bodyPr>
            <a:normAutofit/>
          </a:bodyPr>
          <a:lstStyle/>
          <a:p>
            <a:pPr marL="0" indent="0">
              <a:buNone/>
            </a:pPr>
            <a:r>
              <a:rPr lang="cs-CZ" sz="1600" b="1" dirty="0">
                <a:solidFill>
                  <a:srgbClr val="0070C0"/>
                </a:solidFill>
              </a:rPr>
              <a:t>Výkonnost a efektivita kulturních zařízení</a:t>
            </a:r>
          </a:p>
          <a:p>
            <a:r>
              <a:rPr lang="cs-CZ" sz="1600" b="1" dirty="0"/>
              <a:t>Výkonnost kulturních zařízení: </a:t>
            </a:r>
            <a:r>
              <a:rPr lang="cs-CZ" sz="1600" dirty="0"/>
              <a:t>kulturní infrastruktura v Uherském Hradišti vykazuje dvojnásobnou výkonnost oproti Šumperku a Kolínu především díky vyšším subvencím</a:t>
            </a:r>
          </a:p>
          <a:p>
            <a:r>
              <a:rPr lang="cs-CZ" sz="1600" b="1" dirty="0"/>
              <a:t>Efektivita financování: </a:t>
            </a:r>
            <a:r>
              <a:rPr lang="cs-CZ" sz="1600" dirty="0"/>
              <a:t>Kolín a Šumperk s nižšími výdaji na kulturu dokázaly dosáhnout pozoruhodných výsledků v oblasti návštěvnosti a počtu akcí.</a:t>
            </a:r>
          </a:p>
          <a:p>
            <a:r>
              <a:rPr lang="cs-CZ" sz="1600" b="1" dirty="0"/>
              <a:t>Soběstačnost zařízení: </a:t>
            </a:r>
            <a:r>
              <a:rPr lang="cs-CZ" sz="1600" dirty="0"/>
              <a:t>městské divadlo v Kolíne vykazuje nejvyšší soběstačnost mezi sledovanými divadly díky širší nabídce komerčních představení a </a:t>
            </a:r>
            <a:r>
              <a:rPr lang="cs-CZ" sz="1600" dirty="0" err="1"/>
              <a:t>stagionovému</a:t>
            </a:r>
            <a:r>
              <a:rPr lang="cs-CZ" sz="1600" dirty="0"/>
              <a:t> typu provozu.</a:t>
            </a:r>
          </a:p>
          <a:p>
            <a:endParaRPr lang="cs-CZ" sz="1600" dirty="0"/>
          </a:p>
        </p:txBody>
      </p:sp>
      <p:pic>
        <p:nvPicPr>
          <p:cNvPr id="9" name="Obrázek 8">
            <a:extLst>
              <a:ext uri="{FF2B5EF4-FFF2-40B4-BE49-F238E27FC236}">
                <a16:creationId xmlns:a16="http://schemas.microsoft.com/office/drawing/2014/main" id="{D545DA01-00A2-D267-7067-7655D3FAD2CB}"/>
              </a:ext>
            </a:extLst>
          </p:cNvPr>
          <p:cNvPicPr>
            <a:picLocks noChangeAspect="1"/>
          </p:cNvPicPr>
          <p:nvPr/>
        </p:nvPicPr>
        <p:blipFill>
          <a:blip r:embed="rId3"/>
          <a:stretch>
            <a:fillRect/>
          </a:stretch>
        </p:blipFill>
        <p:spPr>
          <a:xfrm>
            <a:off x="4923657" y="2484954"/>
            <a:ext cx="3841559" cy="2654436"/>
          </a:xfrm>
          <a:prstGeom prst="rect">
            <a:avLst/>
          </a:prstGeom>
        </p:spPr>
      </p:pic>
    </p:spTree>
    <p:extLst>
      <p:ext uri="{BB962C8B-B14F-4D97-AF65-F5344CB8AC3E}">
        <p14:creationId xmlns:p14="http://schemas.microsoft.com/office/powerpoint/2010/main" val="58740093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2 EKF CZ verze" id="{45FEA600-FC45-D44F-84F6-AFC91768F9F5}" vid="{D00E1166-59D0-DF47-A269-12C8C6D42D3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2 EKF CZ verze" id="{45FEA600-FC45-D44F-84F6-AFC91768F9F5}" vid="{794478C4-97F0-A24E-848C-1749DC92643D}"/>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153 (1)</Template>
  <TotalTime>16766</TotalTime>
  <Words>2019</Words>
  <Application>Microsoft Office PowerPoint</Application>
  <PresentationFormat>Předvádění na obrazovce (4:3)</PresentationFormat>
  <Paragraphs>458</Paragraphs>
  <Slides>17</Slides>
  <Notes>10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17</vt:i4>
      </vt:variant>
    </vt:vector>
  </HeadingPairs>
  <TitlesOfParts>
    <vt:vector size="24" baseType="lpstr">
      <vt:lpstr>Arial</vt:lpstr>
      <vt:lpstr>Calibri</vt:lpstr>
      <vt:lpstr>Calibri Light</vt:lpstr>
      <vt:lpstr>Open Sans</vt:lpstr>
      <vt:lpstr>Times New Roman</vt:lpstr>
      <vt:lpstr>Motiv Office</vt:lpstr>
      <vt:lpstr>Custom Design</vt:lpstr>
      <vt:lpstr>Ekonomika a systém organizace městských kulturních zařízení </vt:lpstr>
      <vt:lpstr>Předmět a struktura výzkumu</vt:lpstr>
      <vt:lpstr>Hlavní a dílčí cíl výzkumu</vt:lpstr>
      <vt:lpstr>Zdroje dat</vt:lpstr>
      <vt:lpstr>Použité metody</vt:lpstr>
      <vt:lpstr>Kultura jako veřejný statek</vt:lpstr>
      <vt:lpstr>Kultura a role veřejného sektoru</vt:lpstr>
      <vt:lpstr>Výsledky dílčího cíle</vt:lpstr>
      <vt:lpstr>Srovnání kulturní infrastruktury měst</vt:lpstr>
      <vt:lpstr>Prezentace aplikace PowerPoint</vt:lpstr>
      <vt:lpstr>Prezentace aplikace PowerPoint</vt:lpstr>
      <vt:lpstr>Prezentace aplikace PowerPoint</vt:lpstr>
      <vt:lpstr>Shrnutí zjištěného</vt:lpstr>
      <vt:lpstr>Doporučení pro zlepšení kulturní infrastruktury města Šumperk na základě zjištěných výsledků průzkumu</vt:lpstr>
      <vt:lpstr>Implementace krizového dvanáctera do kulturní politiky města Šumperk na základě zjištěných výsledků výzkumu</vt:lpstr>
      <vt:lpstr>Implementace krizového dvanáctera do kulturní politiky města Šumperk na základě zjištěných výsledků výzkumu</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Vrabkova Iveta</dc:creator>
  <cp:lastModifiedBy>Bohuslav Vondruška, DiS.</cp:lastModifiedBy>
  <cp:revision>30</cp:revision>
  <dcterms:created xsi:type="dcterms:W3CDTF">2019-03-24T19:02:51Z</dcterms:created>
  <dcterms:modified xsi:type="dcterms:W3CDTF">2024-09-24T18:06:23Z</dcterms:modified>
</cp:coreProperties>
</file>